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147471364" r:id="rId2"/>
    <p:sldId id="2147471365" r:id="rId3"/>
    <p:sldId id="2147471363" r:id="rId4"/>
    <p:sldId id="2147327916" r:id="rId5"/>
    <p:sldId id="2147327917" r:id="rId6"/>
    <p:sldId id="21474713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86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3F851-35E1-49DA-80AE-B9E3B34E589F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7C6FC-408D-4FEE-85D3-F8AF32631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2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took these slides from box that I saw you updated on 6/13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54C27-286C-B84B-92C0-69DBC47CBD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829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hyperlink" Target="https://fonts.google.com/specimen/Source+Serif+Pro?query=source+serif" TargetMode="External"/><Relationship Id="rId4" Type="http://schemas.openxmlformats.org/officeDocument/2006/relationships/hyperlink" Target="https://fonts.google.com/specimen/Work+Sans?query=work+san" TargetMode="Externa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18" Type="http://schemas.openxmlformats.org/officeDocument/2006/relationships/hyperlink" Target="mailto:jgeiler@cfha.net" TargetMode="External"/><Relationship Id="rId3" Type="http://schemas.openxmlformats.org/officeDocument/2006/relationships/hyperlink" Target="mailto:probertson@pbgh.org" TargetMode="External"/><Relationship Id="rId7" Type="http://schemas.openxmlformats.org/officeDocument/2006/relationships/hyperlink" Target="mailto:kmody@pbgh.org" TargetMode="External"/><Relationship Id="rId12" Type="http://schemas.openxmlformats.org/officeDocument/2006/relationships/image" Target="../media/image14.jpg"/><Relationship Id="rId17" Type="http://schemas.openxmlformats.org/officeDocument/2006/relationships/hyperlink" Target="mailto:dvhernandez@cfha.net" TargetMode="External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jordonez@pbgh.org" TargetMode="External"/><Relationship Id="rId11" Type="http://schemas.openxmlformats.org/officeDocument/2006/relationships/image" Target="../media/image13.jpg"/><Relationship Id="rId5" Type="http://schemas.openxmlformats.org/officeDocument/2006/relationships/hyperlink" Target="mailto:elind@pbgh.org" TargetMode="External"/><Relationship Id="rId15" Type="http://schemas.openxmlformats.org/officeDocument/2006/relationships/image" Target="../media/image16.png"/><Relationship Id="rId10" Type="http://schemas.openxmlformats.org/officeDocument/2006/relationships/image" Target="../media/image12.jpg"/><Relationship Id="rId4" Type="http://schemas.openxmlformats.org/officeDocument/2006/relationships/hyperlink" Target="mailto:mau@pbgh.org" TargetMode="External"/><Relationship Id="rId9" Type="http://schemas.openxmlformats.org/officeDocument/2006/relationships/image" Target="../media/image11.jpg"/><Relationship Id="rId14" Type="http://schemas.openxmlformats.org/officeDocument/2006/relationships/hyperlink" Target="mailto:fskaggs@pbgh.org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erson sitting on a couch with his hands folded">
            <a:extLst>
              <a:ext uri="{FF2B5EF4-FFF2-40B4-BE49-F238E27FC236}">
                <a16:creationId xmlns:a16="http://schemas.microsoft.com/office/drawing/2014/main" id="{CD4CA091-945A-2C9D-F2CE-D486EF247C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06147AB-EA55-A04E-B208-2B0D18827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8466" y="1186922"/>
            <a:ext cx="4902201" cy="224207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1F5F2EBD-2B86-F74E-A60D-A6AF107F456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57938" y="463128"/>
            <a:ext cx="4902200" cy="406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date here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EE99A3-184E-A948-94A5-C5B30F5D0A47}"/>
              </a:ext>
            </a:extLst>
          </p:cNvPr>
          <p:cNvCxnSpPr>
            <a:cxnSpLocks/>
          </p:cNvCxnSpPr>
          <p:nvPr userDrawn="1"/>
        </p:nvCxnSpPr>
        <p:spPr>
          <a:xfrm>
            <a:off x="6357938" y="3479946"/>
            <a:ext cx="4902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ubtitle 2">
            <a:extLst>
              <a:ext uri="{FF2B5EF4-FFF2-40B4-BE49-F238E27FC236}">
                <a16:creationId xmlns:a16="http://schemas.microsoft.com/office/drawing/2014/main" id="{3074A7B9-1C13-B24B-87C1-39A34AFD9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8466" y="3572933"/>
            <a:ext cx="4902200" cy="1075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rgbClr val="000000"/>
                </a:solidFill>
                <a:latin typeface="WORK SANS LIGHT ROMA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8447D67-5760-3369-8AAE-42E3B9632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8627467" y="5481478"/>
            <a:ext cx="2633200" cy="608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2B3279-13D6-7130-52AC-C299432328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78898" y="6658329"/>
            <a:ext cx="9315887" cy="294251"/>
          </a:xfrm>
          <a:prstGeom prst="rect">
            <a:avLst/>
          </a:prstGeom>
        </p:spPr>
      </p:pic>
      <p:sp>
        <p:nvSpPr>
          <p:cNvPr id="4" name="Freeform 11">
            <a:extLst>
              <a:ext uri="{FF2B5EF4-FFF2-40B4-BE49-F238E27FC236}">
                <a16:creationId xmlns:a16="http://schemas.microsoft.com/office/drawing/2014/main" id="{7AB0BDB3-3EAC-18B1-6F58-380BF847EE2B}"/>
              </a:ext>
            </a:extLst>
          </p:cNvPr>
          <p:cNvSpPr/>
          <p:nvPr userDrawn="1"/>
        </p:nvSpPr>
        <p:spPr>
          <a:xfrm>
            <a:off x="346205" y="272503"/>
            <a:ext cx="11499588" cy="6381644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4702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EA5066-6E8B-0C47-A85C-B5F7C3137F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Title 16">
            <a:extLst>
              <a:ext uri="{FF2B5EF4-FFF2-40B4-BE49-F238E27FC236}">
                <a16:creationId xmlns:a16="http://schemas.microsoft.com/office/drawing/2014/main" id="{F6CD0FC6-C90D-8B47-9F58-D1A726FD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76" y="228025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31520" tIns="9144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911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6D6312C-D6B7-E74A-BE0A-C0CFB86D3366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08011A4-B68B-FB47-A30E-72E2C8E12A8F}"/>
              </a:ext>
            </a:extLst>
          </p:cNvPr>
          <p:cNvSpPr/>
          <p:nvPr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F9048-DD20-F84D-837D-F42F51F7C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F8DDC-CB36-E548-B287-B89A05B11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5E56A3-2725-3540-A664-E6ABAE3818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758" y="612025"/>
            <a:ext cx="2223882" cy="4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57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/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D65BC16-6916-AA4E-AC7D-1371FCAE2EDE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4DF7B5A-5694-7A4D-A58A-95B61B26847E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D7EEB-5A65-A042-AD9B-AD683849A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99798" y="2920514"/>
            <a:ext cx="4992403" cy="10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5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4A441A1-0642-EE41-A7A8-57CF58694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4511"/>
            <a:ext cx="5181600" cy="4922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3079827-8E81-F54C-807B-70903DF0A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54511"/>
            <a:ext cx="5181600" cy="49224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BAF38A-AFC6-C64D-A998-1847E9F9D6B0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5" name="Title 16">
            <a:extLst>
              <a:ext uri="{FF2B5EF4-FFF2-40B4-BE49-F238E27FC236}">
                <a16:creationId xmlns:a16="http://schemas.microsoft.com/office/drawing/2014/main" id="{ED5BE28B-1B97-9249-B9AC-3886F0731FA0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BF5B2D74-EC20-2F4F-915F-892098474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10BA7EC-A109-F74A-95C8-93EC7EB07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57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37D47-96B9-BE46-9A25-818AF9AF9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52218"/>
            <a:ext cx="5157787" cy="5550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0F803-672B-DE40-AF38-61A6C2DC8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28073"/>
            <a:ext cx="5157787" cy="41927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EE9B5-03C7-0848-BEF1-FFB1CE342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52218"/>
            <a:ext cx="5183188" cy="5550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E444F2-91EA-EF46-A4AD-BD595C8982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28073"/>
            <a:ext cx="5183188" cy="41927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2BE292-2C95-D24A-939F-BE033F119ED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id="{F098D308-92DF-7B48-9A03-D24195178B3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75580400-A887-6840-9F63-447C768D4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1A24570-B540-5049-9A75-4FC48A8705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18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07B9BB-B77E-ED43-90DF-4144DC4FF009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47A161EB-D77D-074D-B651-F219588BD3E8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1319E99-F7DB-5B4A-A878-FFE421FF7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C77823F-5E95-0743-9D7B-1FD4CD105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62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92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640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C07F4A-0C9D-7E45-AC1E-0434BF828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54511"/>
            <a:ext cx="10515600" cy="4922451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19D5EA-A5B6-1E45-B18E-AC06C66BEF2B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32801959-2E8D-574D-914E-E39B1D7CB123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3F7369C-8BFC-9742-8CF4-216BFAC90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5448C2-C220-6044-9C00-5046E81C0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46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CC2EEED-E6FF-A148-A273-4FD4A350C74C}"/>
              </a:ext>
            </a:extLst>
          </p:cNvPr>
          <p:cNvSpPr/>
          <p:nvPr/>
        </p:nvSpPr>
        <p:spPr>
          <a:xfrm>
            <a:off x="837554" y="1802819"/>
            <a:ext cx="3929592" cy="20643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CFB2EC-A797-A04D-9D4B-8E324CD1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731" y="5454988"/>
            <a:ext cx="5885982" cy="663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C48651-F79F-0D41-A1A4-A14FF977E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498" y="4385519"/>
            <a:ext cx="5885985" cy="68997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41A3BAC6-87A5-2B4F-B841-E58AEA7EE3ED}"/>
              </a:ext>
            </a:extLst>
          </p:cNvPr>
          <p:cNvSpPr/>
          <p:nvPr/>
        </p:nvSpPr>
        <p:spPr>
          <a:xfrm>
            <a:off x="838200" y="5356219"/>
            <a:ext cx="1494925" cy="820276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E7DF59-83D6-4D42-89B3-DBF16C17ED2E}"/>
              </a:ext>
            </a:extLst>
          </p:cNvPr>
          <p:cNvSpPr/>
          <p:nvPr/>
        </p:nvSpPr>
        <p:spPr>
          <a:xfrm>
            <a:off x="5690573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BC41571-228C-424E-B7AD-EA9E3740DF0C}"/>
              </a:ext>
            </a:extLst>
          </p:cNvPr>
          <p:cNvSpPr/>
          <p:nvPr/>
        </p:nvSpPr>
        <p:spPr>
          <a:xfrm>
            <a:off x="6564461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4F730D7-131A-8540-B910-9532584DB068}"/>
              </a:ext>
            </a:extLst>
          </p:cNvPr>
          <p:cNvSpPr/>
          <p:nvPr/>
        </p:nvSpPr>
        <p:spPr>
          <a:xfrm>
            <a:off x="7438349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F329D3E-3907-9E4D-9E17-EAEA0FA52B55}"/>
              </a:ext>
            </a:extLst>
          </p:cNvPr>
          <p:cNvSpPr/>
          <p:nvPr/>
        </p:nvSpPr>
        <p:spPr>
          <a:xfrm>
            <a:off x="8312237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rgbClr val="73D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5231FA39-9EE1-2542-A60F-64CB36568CAB}"/>
              </a:ext>
            </a:extLst>
          </p:cNvPr>
          <p:cNvSpPr/>
          <p:nvPr/>
        </p:nvSpPr>
        <p:spPr>
          <a:xfrm>
            <a:off x="6564461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110C7D6E-C4CD-C840-AAD8-8F396EF64FD1}"/>
              </a:ext>
            </a:extLst>
          </p:cNvPr>
          <p:cNvSpPr/>
          <p:nvPr/>
        </p:nvSpPr>
        <p:spPr>
          <a:xfrm>
            <a:off x="7438349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rgbClr val="988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8828E31-044C-B941-AC37-4D363E2B73AE}"/>
              </a:ext>
            </a:extLst>
          </p:cNvPr>
          <p:cNvSpPr/>
          <p:nvPr/>
        </p:nvSpPr>
        <p:spPr>
          <a:xfrm>
            <a:off x="8312237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E953F9-ECB2-E04E-A448-4EB76B784E2B}"/>
              </a:ext>
            </a:extLst>
          </p:cNvPr>
          <p:cNvGrpSpPr/>
          <p:nvPr/>
        </p:nvGrpSpPr>
        <p:grpSpPr>
          <a:xfrm>
            <a:off x="9646926" y="2133613"/>
            <a:ext cx="1059255" cy="1285914"/>
            <a:chOff x="8854926" y="1894905"/>
            <a:chExt cx="2238510" cy="2717505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EB0AE51-D7DD-8B4E-A58F-9F82D5788EDF}"/>
                </a:ext>
              </a:extLst>
            </p:cNvPr>
            <p:cNvSpPr/>
            <p:nvPr/>
          </p:nvSpPr>
          <p:spPr>
            <a:xfrm>
              <a:off x="8854926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BA7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8985C42-2DF4-124A-8BFB-E59F9A4CFD76}"/>
                </a:ext>
              </a:extLst>
            </p:cNvPr>
            <p:cNvSpPr/>
            <p:nvPr/>
          </p:nvSpPr>
          <p:spPr>
            <a:xfrm>
              <a:off x="9728814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8A0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536B83E-2317-E242-9CCD-7B75B38F2C19}"/>
                </a:ext>
              </a:extLst>
            </p:cNvPr>
            <p:cNvSpPr/>
            <p:nvPr/>
          </p:nvSpPr>
          <p:spPr>
            <a:xfrm>
              <a:off x="10602704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DC6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C0080AB-381E-0F44-BA91-F401511B907D}"/>
                </a:ext>
              </a:extLst>
            </p:cNvPr>
            <p:cNvSpPr/>
            <p:nvPr/>
          </p:nvSpPr>
          <p:spPr>
            <a:xfrm>
              <a:off x="8874480" y="4156445"/>
              <a:ext cx="455965" cy="455965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6A1A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ADE4AD5-63F8-7A46-A899-D2F165BFB9F7}"/>
                </a:ext>
              </a:extLst>
            </p:cNvPr>
            <p:cNvSpPr/>
            <p:nvPr/>
          </p:nvSpPr>
          <p:spPr>
            <a:xfrm>
              <a:off x="9763584" y="4147043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6601931-EB5D-D144-AF6A-AA6677DFCACC}"/>
                </a:ext>
              </a:extLst>
            </p:cNvPr>
            <p:cNvSpPr/>
            <p:nvPr/>
          </p:nvSpPr>
          <p:spPr>
            <a:xfrm>
              <a:off x="10637472" y="4147043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E94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2EA4A57-0BF6-A944-B69A-B51863706B35}"/>
                </a:ext>
              </a:extLst>
            </p:cNvPr>
            <p:cNvSpPr/>
            <p:nvPr/>
          </p:nvSpPr>
          <p:spPr>
            <a:xfrm>
              <a:off x="8854926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7A7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CF7987B-AE94-6642-81ED-A147709B65EB}"/>
                </a:ext>
              </a:extLst>
            </p:cNvPr>
            <p:cNvSpPr/>
            <p:nvPr/>
          </p:nvSpPr>
          <p:spPr>
            <a:xfrm>
              <a:off x="9728814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02A9B5C-451D-5440-ACA9-7BCE01D136A0}"/>
                </a:ext>
              </a:extLst>
            </p:cNvPr>
            <p:cNvSpPr/>
            <p:nvPr/>
          </p:nvSpPr>
          <p:spPr>
            <a:xfrm>
              <a:off x="10602704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C6E8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1607CFA-9CA9-BB48-A55C-0DDB07B8FE9E}"/>
                </a:ext>
              </a:extLst>
            </p:cNvPr>
            <p:cNvSpPr/>
            <p:nvPr/>
          </p:nvSpPr>
          <p:spPr>
            <a:xfrm>
              <a:off x="8854926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786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F1AEEFE-17A2-8C46-9721-7C3F94EDDDDA}"/>
                </a:ext>
              </a:extLst>
            </p:cNvPr>
            <p:cNvSpPr/>
            <p:nvPr/>
          </p:nvSpPr>
          <p:spPr>
            <a:xfrm>
              <a:off x="9728814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EC63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0E699FC-3AC6-7B4C-BB0E-C0FBFB994336}"/>
                </a:ext>
              </a:extLst>
            </p:cNvPr>
            <p:cNvSpPr/>
            <p:nvPr/>
          </p:nvSpPr>
          <p:spPr>
            <a:xfrm>
              <a:off x="10602704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3D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FEC4DC8-7F1C-4644-AF92-C686E15996AE}"/>
              </a:ext>
            </a:extLst>
          </p:cNvPr>
          <p:cNvSpPr txBox="1"/>
          <p:nvPr/>
        </p:nvSpPr>
        <p:spPr>
          <a:xfrm>
            <a:off x="5016731" y="6082325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Work Sans: </a:t>
            </a:r>
            <a:r>
              <a:rPr lang="en-US" sz="1100" dirty="0">
                <a:hlinkClick r:id="rId4"/>
              </a:rPr>
              <a:t>Link</a:t>
            </a:r>
            <a:endParaRPr lang="en-US" sz="11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1AE085-75FE-A743-8BC1-037312CE4EDA}"/>
              </a:ext>
            </a:extLst>
          </p:cNvPr>
          <p:cNvSpPr txBox="1"/>
          <p:nvPr/>
        </p:nvSpPr>
        <p:spPr>
          <a:xfrm>
            <a:off x="5016731" y="4972675"/>
            <a:ext cx="64119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 Sans: </a:t>
            </a:r>
            <a:r>
              <a:rPr lang="en-US" sz="1100" dirty="0">
                <a:hlinkClick r:id="rId5"/>
              </a:rPr>
              <a:t>Link</a:t>
            </a:r>
            <a:endParaRPr lang="en-US" sz="11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C0B92D-8253-E44F-8CC0-AF49D862321E}"/>
              </a:ext>
            </a:extLst>
          </p:cNvPr>
          <p:cNvSpPr txBox="1"/>
          <p:nvPr userDrawn="1"/>
        </p:nvSpPr>
        <p:spPr>
          <a:xfrm>
            <a:off x="5016731" y="4028860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Typefaces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1FE-044B-CB4C-9DF3-5D0CF9F4F025}"/>
              </a:ext>
            </a:extLst>
          </p:cNvPr>
          <p:cNvSpPr txBox="1"/>
          <p:nvPr/>
        </p:nvSpPr>
        <p:spPr>
          <a:xfrm>
            <a:off x="5016731" y="1274509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Colors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7163FFA-8C11-574C-B24B-54E97C722478}"/>
              </a:ext>
            </a:extLst>
          </p:cNvPr>
          <p:cNvCxnSpPr>
            <a:cxnSpLocks/>
          </p:cNvCxnSpPr>
          <p:nvPr/>
        </p:nvCxnSpPr>
        <p:spPr>
          <a:xfrm>
            <a:off x="5112834" y="1574261"/>
            <a:ext cx="62409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5BD9A56-4A60-9049-AED5-D9BEA77A31CF}"/>
              </a:ext>
            </a:extLst>
          </p:cNvPr>
          <p:cNvCxnSpPr>
            <a:cxnSpLocks/>
          </p:cNvCxnSpPr>
          <p:nvPr userDrawn="1"/>
        </p:nvCxnSpPr>
        <p:spPr>
          <a:xfrm>
            <a:off x="5112834" y="4345338"/>
            <a:ext cx="62409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D3A3636-7713-0446-ACF3-99B3DE810A58}"/>
              </a:ext>
            </a:extLst>
          </p:cNvPr>
          <p:cNvSpPr txBox="1"/>
          <p:nvPr/>
        </p:nvSpPr>
        <p:spPr>
          <a:xfrm>
            <a:off x="723512" y="1274509"/>
            <a:ext cx="4082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Logos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43EEBF1-1040-2142-929B-74C8EB3E3734}"/>
              </a:ext>
            </a:extLst>
          </p:cNvPr>
          <p:cNvCxnSpPr>
            <a:cxnSpLocks/>
          </p:cNvCxnSpPr>
          <p:nvPr/>
        </p:nvCxnSpPr>
        <p:spPr>
          <a:xfrm>
            <a:off x="819615" y="1574261"/>
            <a:ext cx="3947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9DECCA1-14E5-A840-8B05-0401426A5BED}"/>
              </a:ext>
            </a:extLst>
          </p:cNvPr>
          <p:cNvSpPr txBox="1"/>
          <p:nvPr/>
        </p:nvSpPr>
        <p:spPr>
          <a:xfrm>
            <a:off x="723512" y="4040012"/>
            <a:ext cx="4082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Shapes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CB98F43-5533-204C-B912-65ECC9150D0E}"/>
              </a:ext>
            </a:extLst>
          </p:cNvPr>
          <p:cNvCxnSpPr>
            <a:cxnSpLocks/>
          </p:cNvCxnSpPr>
          <p:nvPr/>
        </p:nvCxnSpPr>
        <p:spPr>
          <a:xfrm>
            <a:off x="819615" y="4339764"/>
            <a:ext cx="3947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47">
            <a:extLst>
              <a:ext uri="{FF2B5EF4-FFF2-40B4-BE49-F238E27FC236}">
                <a16:creationId xmlns:a16="http://schemas.microsoft.com/office/drawing/2014/main" id="{2CC3E955-B2A6-2548-9FD4-8124956BCE07}"/>
              </a:ext>
            </a:extLst>
          </p:cNvPr>
          <p:cNvSpPr/>
          <p:nvPr/>
        </p:nvSpPr>
        <p:spPr>
          <a:xfrm>
            <a:off x="837554" y="4581867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FE8F99-F6B4-9441-8415-9A9FBE15C5F7}"/>
              </a:ext>
            </a:extLst>
          </p:cNvPr>
          <p:cNvSpPr txBox="1"/>
          <p:nvPr/>
        </p:nvSpPr>
        <p:spPr>
          <a:xfrm>
            <a:off x="5614331" y="1800109"/>
            <a:ext cx="31538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Primary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33BEFEA-6571-D949-9F24-D48F80856526}"/>
              </a:ext>
            </a:extLst>
          </p:cNvPr>
          <p:cNvSpPr txBox="1"/>
          <p:nvPr/>
        </p:nvSpPr>
        <p:spPr>
          <a:xfrm>
            <a:off x="9545531" y="1800109"/>
            <a:ext cx="1996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Secondary</a:t>
            </a:r>
          </a:p>
        </p:txBody>
      </p:sp>
      <p:sp>
        <p:nvSpPr>
          <p:cNvPr id="52" name="Title 16">
            <a:extLst>
              <a:ext uri="{FF2B5EF4-FFF2-40B4-BE49-F238E27FC236}">
                <a16:creationId xmlns:a16="http://schemas.microsoft.com/office/drawing/2014/main" id="{13F7D5B6-6687-B24F-AE58-2CA54BEDA691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3" name="Title 3">
            <a:extLst>
              <a:ext uri="{FF2B5EF4-FFF2-40B4-BE49-F238E27FC236}">
                <a16:creationId xmlns:a16="http://schemas.microsoft.com/office/drawing/2014/main" id="{07B6A853-0EE1-0247-B6BB-11C664CB8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 dirty="0"/>
              <a:t>Elements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98AE52B-2F11-BC41-B917-B823F64603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9919" y="2148975"/>
            <a:ext cx="2223882" cy="453013"/>
          </a:xfrm>
          <a:prstGeom prst="rect">
            <a:avLst/>
          </a:prstGeom>
        </p:spPr>
      </p:pic>
      <p:pic>
        <p:nvPicPr>
          <p:cNvPr id="55" name="Picture 5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E552DB0-0330-D040-983B-618CD89278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622536" y="3050087"/>
            <a:ext cx="2248111" cy="5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13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07B9BB-B77E-ED43-90DF-4144DC4FF009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47A161EB-D77D-074D-B651-F219588BD3E8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1319E99-F7DB-5B4A-A878-FFE421FF70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 dirty="0"/>
              <a:t>CalHIVE BHI Team</a:t>
            </a:r>
          </a:p>
        </p:txBody>
      </p:sp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C77823F-5E95-0743-9D7B-1FD4CD105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362754" y="6400231"/>
            <a:ext cx="1181584" cy="273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4E24A5-C998-46B3-A332-02F702A9573C}"/>
              </a:ext>
            </a:extLst>
          </p:cNvPr>
          <p:cNvSpPr txBox="1"/>
          <p:nvPr userDrawn="1"/>
        </p:nvSpPr>
        <p:spPr>
          <a:xfrm>
            <a:off x="2021240" y="1610250"/>
            <a:ext cx="235741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Peter Robertson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Senior Director,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 Transformation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algn="l"/>
            <a:r>
              <a:rPr lang="en-US" sz="1200" dirty="0">
                <a:hlinkClick r:id="rId3"/>
              </a:rPr>
              <a:t>probertson@pbgh.org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2790A6-B0A8-4D15-BD18-FCBD1BB766C1}"/>
              </a:ext>
            </a:extLst>
          </p:cNvPr>
          <p:cNvSpPr txBox="1"/>
          <p:nvPr userDrawn="1"/>
        </p:nvSpPr>
        <p:spPr>
          <a:xfrm>
            <a:off x="9607989" y="5044817"/>
            <a:ext cx="16842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Michael Au</a:t>
            </a:r>
          </a:p>
          <a:p>
            <a:pPr algn="l"/>
            <a:r>
              <a:rPr lang="en-US" sz="1200" dirty="0"/>
              <a:t>Senior Manager,</a:t>
            </a:r>
          </a:p>
          <a:p>
            <a:pPr algn="l"/>
            <a:r>
              <a:rPr lang="en-US" sz="1200" dirty="0"/>
              <a:t>Care Transformation</a:t>
            </a:r>
          </a:p>
          <a:p>
            <a:pPr algn="l"/>
            <a:endParaRPr lang="en-US" sz="1200" dirty="0"/>
          </a:p>
          <a:p>
            <a:pPr algn="l"/>
            <a:r>
              <a:rPr lang="en-US" sz="1200" dirty="0">
                <a:hlinkClick r:id="rId4"/>
              </a:rPr>
              <a:t>mau@pbgh.org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D61260-906D-4470-AAF5-063DEE38EEC1}"/>
              </a:ext>
            </a:extLst>
          </p:cNvPr>
          <p:cNvSpPr txBox="1"/>
          <p:nvPr userDrawn="1"/>
        </p:nvSpPr>
        <p:spPr>
          <a:xfrm>
            <a:off x="9543589" y="3408713"/>
            <a:ext cx="19245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Erika Lind</a:t>
            </a:r>
          </a:p>
          <a:p>
            <a:pPr algn="l"/>
            <a:r>
              <a:rPr lang="en-US" sz="1200" dirty="0"/>
              <a:t>Manager, </a:t>
            </a:r>
          </a:p>
          <a:p>
            <a:pPr algn="l"/>
            <a:r>
              <a:rPr lang="en-US" sz="1200" dirty="0"/>
              <a:t>Care Transformation Events and Learning</a:t>
            </a:r>
          </a:p>
          <a:p>
            <a:pPr algn="l"/>
            <a:endParaRPr lang="en-US" sz="1200" dirty="0"/>
          </a:p>
          <a:p>
            <a:pPr algn="l"/>
            <a:r>
              <a:rPr lang="en-US" sz="1200" dirty="0">
                <a:hlinkClick r:id="rId5"/>
              </a:rPr>
              <a:t>elind@pbgh.org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7BBB5C-8396-4D86-9447-0892896E634F}"/>
              </a:ext>
            </a:extLst>
          </p:cNvPr>
          <p:cNvSpPr txBox="1"/>
          <p:nvPr userDrawn="1"/>
        </p:nvSpPr>
        <p:spPr>
          <a:xfrm>
            <a:off x="9582066" y="1736095"/>
            <a:ext cx="1710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Jose Ordonez</a:t>
            </a:r>
          </a:p>
          <a:p>
            <a:pPr algn="l"/>
            <a:r>
              <a:rPr lang="en-US" sz="1200" dirty="0"/>
              <a:t>Manager, </a:t>
            </a:r>
          </a:p>
          <a:p>
            <a:pPr algn="l"/>
            <a:r>
              <a:rPr lang="en-US" sz="1200" dirty="0"/>
              <a:t>Data Analytics</a:t>
            </a:r>
          </a:p>
          <a:p>
            <a:pPr algn="l"/>
            <a:endParaRPr lang="en-US" sz="1200" dirty="0"/>
          </a:p>
          <a:p>
            <a:pPr algn="l"/>
            <a:r>
              <a:rPr lang="en-US" sz="1200" dirty="0">
                <a:hlinkClick r:id="rId6"/>
              </a:rPr>
              <a:t>jordonez@pbgh.org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7C4C99-E332-44A8-AF80-A61D3FD71BEB}"/>
              </a:ext>
            </a:extLst>
          </p:cNvPr>
          <p:cNvSpPr txBox="1"/>
          <p:nvPr userDrawn="1"/>
        </p:nvSpPr>
        <p:spPr>
          <a:xfrm>
            <a:off x="5750705" y="1594861"/>
            <a:ext cx="2229062" cy="12926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/>
              <a:t>Kristina Mody</a:t>
            </a:r>
          </a:p>
          <a:p>
            <a:pPr algn="l"/>
            <a:r>
              <a:rPr lang="en-US" sz="1200" b="1" dirty="0"/>
              <a:t>CalHIVE BHI Director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 Director, 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 Transformation </a:t>
            </a:r>
          </a:p>
          <a:p>
            <a:pPr algn="l"/>
            <a:endParaRPr lang="en-US" sz="1200" dirty="0">
              <a:cs typeface="Calibri"/>
            </a:endParaRPr>
          </a:p>
          <a:p>
            <a:pPr algn="l"/>
            <a:r>
              <a:rPr lang="en-US" sz="1200" dirty="0">
                <a:cs typeface="Calibri"/>
                <a:hlinkClick r:id="rId7"/>
              </a:rPr>
              <a:t>kmody@pbgh.org</a:t>
            </a:r>
            <a:endParaRPr lang="en-US" sz="1200" dirty="0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E21C9D-09F5-42D8-AEB3-1617D3CEA3CF}"/>
              </a:ext>
            </a:extLst>
          </p:cNvPr>
          <p:cNvSpPr txBox="1"/>
          <p:nvPr userDrawn="1"/>
        </p:nvSpPr>
        <p:spPr>
          <a:xfrm>
            <a:off x="4432404" y="1168158"/>
            <a:ext cx="268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EC972D"/>
                </a:solidFill>
              </a:rPr>
              <a:t>Improvement Advisors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B44D9B-F244-4286-B095-F09677D4195D}"/>
              </a:ext>
            </a:extLst>
          </p:cNvPr>
          <p:cNvSpPr txBox="1"/>
          <p:nvPr userDrawn="1"/>
        </p:nvSpPr>
        <p:spPr>
          <a:xfrm>
            <a:off x="8352744" y="1218597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EC972D"/>
                </a:solidFill>
              </a:rPr>
              <a:t>Data Reporting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FCF8C5-DA8B-43CD-93B6-EBD80B025AFC}"/>
              </a:ext>
            </a:extLst>
          </p:cNvPr>
          <p:cNvSpPr/>
          <p:nvPr userDrawn="1"/>
        </p:nvSpPr>
        <p:spPr>
          <a:xfrm>
            <a:off x="8286242" y="2975570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0" dirty="0">
                <a:solidFill>
                  <a:srgbClr val="EC972D"/>
                </a:solidFill>
                <a:effectLst/>
                <a:latin typeface="+mn-lt"/>
              </a:rPr>
              <a:t>Program Administration</a:t>
            </a:r>
            <a:endParaRPr lang="en-US" sz="1800" dirty="0">
              <a:solidFill>
                <a:srgbClr val="EC972D"/>
              </a:solidFill>
              <a:latin typeface="+mn-lt"/>
            </a:endParaRPr>
          </a:p>
        </p:txBody>
      </p:sp>
      <p:pic>
        <p:nvPicPr>
          <p:cNvPr id="21" name="Picture 29">
            <a:extLst>
              <a:ext uri="{FF2B5EF4-FFF2-40B4-BE49-F238E27FC236}">
                <a16:creationId xmlns:a16="http://schemas.microsoft.com/office/drawing/2014/main" id="{F1BF437D-C35D-4A91-9921-185984804C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329" y="1610250"/>
            <a:ext cx="1366226" cy="124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98EC6F-53DD-47D9-96D6-913F9664819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235" y="5001635"/>
            <a:ext cx="1417264" cy="12755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DC4818C-6B50-449B-A76B-E87360A7780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39" y="1675715"/>
            <a:ext cx="1366227" cy="1243266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6653C5A2-216C-4035-875E-0AB12CF1DE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8995" y="1596186"/>
            <a:ext cx="1371230" cy="137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084BA7-B40F-4F11-9F45-85AF0717F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4432" t="5414"/>
          <a:stretch/>
        </p:blipFill>
        <p:spPr>
          <a:xfrm>
            <a:off x="8210836" y="3318526"/>
            <a:ext cx="1371230" cy="1275537"/>
          </a:xfrm>
          <a:prstGeom prst="rect">
            <a:avLst/>
          </a:prstGeom>
        </p:spPr>
      </p:pic>
      <p:pic>
        <p:nvPicPr>
          <p:cNvPr id="3" name="Picture 2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68214840-B0AD-5495-4256-1DA05F4DAB9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412378" y="4929487"/>
            <a:ext cx="1366226" cy="13662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BA6A41-5CF0-F23A-AEF0-03FA4D155AF8}"/>
              </a:ext>
            </a:extLst>
          </p:cNvPr>
          <p:cNvSpPr txBox="1"/>
          <p:nvPr userDrawn="1"/>
        </p:nvSpPr>
        <p:spPr>
          <a:xfrm>
            <a:off x="5903796" y="5082000"/>
            <a:ext cx="2041055" cy="12926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/>
              <a:t>Felicia Skaggs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Senior Manager, Behavioral Health Integration</a:t>
            </a:r>
          </a:p>
          <a:p>
            <a:pPr algn="l"/>
            <a:endParaRPr lang="en-US" sz="1200" dirty="0">
              <a:cs typeface="Calibri"/>
            </a:endParaRPr>
          </a:p>
          <a:p>
            <a:pPr algn="l"/>
            <a:r>
              <a:rPr lang="en-US" sz="1200" dirty="0">
                <a:cs typeface="Calibri"/>
                <a:hlinkClick r:id="rId14"/>
              </a:rPr>
              <a:t>fskaggs@pbgh.org</a:t>
            </a:r>
            <a:endParaRPr lang="en-US" sz="1200" dirty="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2CA1BC-F8BA-36DF-E417-2591BF2994FB}"/>
              </a:ext>
            </a:extLst>
          </p:cNvPr>
          <p:cNvSpPr txBox="1"/>
          <p:nvPr userDrawn="1"/>
        </p:nvSpPr>
        <p:spPr>
          <a:xfrm>
            <a:off x="880749" y="1200878"/>
            <a:ext cx="20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EC972D"/>
                </a:solidFill>
              </a:rPr>
              <a:t>Program Advisor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C37633-8C02-8ED4-893D-F11CE47D897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36068" y="3331735"/>
            <a:ext cx="1371231" cy="1371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56EAD0-B10D-B611-0A1A-6682349954A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378652" y="3274723"/>
            <a:ext cx="1366226" cy="13662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AF1172-CBEE-150C-7023-423422EB104F}"/>
              </a:ext>
            </a:extLst>
          </p:cNvPr>
          <p:cNvSpPr txBox="1"/>
          <p:nvPr userDrawn="1"/>
        </p:nvSpPr>
        <p:spPr>
          <a:xfrm>
            <a:off x="5760225" y="3255954"/>
            <a:ext cx="2041055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/>
              <a:t>Daniela Vela Hernandez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CFHA Technical Assistance Associate</a:t>
            </a:r>
          </a:p>
          <a:p>
            <a:pPr algn="l"/>
            <a:endParaRPr lang="en-US" sz="1200" dirty="0">
              <a:cs typeface="Calibri"/>
            </a:endParaRPr>
          </a:p>
          <a:p>
            <a:pPr algn="l"/>
            <a:r>
              <a:rPr lang="en-US" sz="1200" dirty="0">
                <a:cs typeface="Calibri"/>
                <a:hlinkClick r:id="rId17"/>
              </a:rPr>
              <a:t>dvhernandez@cfha.net</a:t>
            </a:r>
            <a:r>
              <a:rPr lang="en-US" sz="1200" dirty="0">
                <a:cs typeface="Calibri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EE3764-EEFF-2F37-12C9-9E58062DA928}"/>
              </a:ext>
            </a:extLst>
          </p:cNvPr>
          <p:cNvSpPr txBox="1"/>
          <p:nvPr userDrawn="1"/>
        </p:nvSpPr>
        <p:spPr>
          <a:xfrm>
            <a:off x="2021240" y="3361590"/>
            <a:ext cx="2041055" cy="12926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/>
              <a:t>Julie Geiler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CFHA Technical Assistance Associate &amp; Policy Coordinator</a:t>
            </a:r>
          </a:p>
          <a:p>
            <a:pPr algn="l"/>
            <a:endParaRPr lang="en-US" sz="1200" dirty="0">
              <a:cs typeface="Calibri"/>
            </a:endParaRPr>
          </a:p>
          <a:p>
            <a:pPr algn="l"/>
            <a:r>
              <a:rPr lang="en-US" sz="1200" dirty="0">
                <a:cs typeface="Calibri"/>
                <a:hlinkClick r:id="rId18"/>
              </a:rPr>
              <a:t>jgeiler@cfha.net</a:t>
            </a:r>
            <a:r>
              <a:rPr lang="en-US" sz="1200" dirty="0">
                <a:cs typeface="Calibri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9C1485-3606-EB20-6EF0-29736F7CA8CA}"/>
              </a:ext>
            </a:extLst>
          </p:cNvPr>
          <p:cNvSpPr txBox="1"/>
          <p:nvPr userDrawn="1"/>
        </p:nvSpPr>
        <p:spPr>
          <a:xfrm>
            <a:off x="917129" y="3013041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EC972D"/>
                </a:solidFill>
              </a:rPr>
              <a:t>Clinical Advisor</a:t>
            </a:r>
          </a:p>
        </p:txBody>
      </p:sp>
    </p:spTree>
    <p:extLst>
      <p:ext uri="{BB962C8B-B14F-4D97-AF65-F5344CB8AC3E}">
        <p14:creationId xmlns:p14="http://schemas.microsoft.com/office/powerpoint/2010/main" val="1616522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92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4A441A1-0642-EE41-A7A8-57CF58694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4511"/>
            <a:ext cx="5181600" cy="4922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3079827-8E81-F54C-807B-70903DF0A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54511"/>
            <a:ext cx="5181600" cy="49224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BAF38A-AFC6-C64D-A998-1847E9F9D6B0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BF5B2D74-EC20-2F4F-915F-892098474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rgbClr val="000000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BA5169D-6C91-5489-3A4C-296D4B859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56435"/>
            <a:ext cx="1181584" cy="273223"/>
          </a:xfrm>
          <a:prstGeom prst="rect">
            <a:avLst/>
          </a:prstGeom>
        </p:spPr>
      </p:pic>
      <p:sp>
        <p:nvSpPr>
          <p:cNvPr id="2" name="Title 16">
            <a:extLst>
              <a:ext uri="{FF2B5EF4-FFF2-40B4-BE49-F238E27FC236}">
                <a16:creationId xmlns:a16="http://schemas.microsoft.com/office/drawing/2014/main" id="{0E4941BC-4546-D147-0557-08D6872B8511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311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6187C-1500-99F3-EF73-7AC1CCCC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ADCB1C-493A-956F-763A-AA698A5739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27263-17A7-F645-A305-10F513A9B6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522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F0DCD70-DA3F-9847-B3CF-04B35F0ABB4F}"/>
              </a:ext>
            </a:extLst>
          </p:cNvPr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0B3056"/>
          </a:solidFill>
          <a:ln>
            <a:noFill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BE9E23-78A3-CA43-B9E4-713A5B4C5087}"/>
              </a:ext>
            </a:extLst>
          </p:cNvPr>
          <p:cNvCxnSpPr/>
          <p:nvPr userDrawn="1"/>
        </p:nvCxnSpPr>
        <p:spPr>
          <a:xfrm>
            <a:off x="479110" y="0"/>
            <a:ext cx="0" cy="6858000"/>
          </a:xfrm>
          <a:prstGeom prst="line">
            <a:avLst/>
          </a:prstGeom>
          <a:ln w="38100">
            <a:solidFill>
              <a:srgbClr val="EC972D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1299" y="1333381"/>
            <a:ext cx="10505469" cy="2215991"/>
          </a:xfrm>
        </p:spPr>
        <p:txBody>
          <a:bodyPr wrap="square">
            <a:spAutoFit/>
          </a:bodyPr>
          <a:lstStyle>
            <a:lvl1pPr marL="288925" indent="-288925">
              <a:buClr>
                <a:srgbClr val="ED972D"/>
              </a:buClr>
              <a:tabLst/>
              <a:defRPr sz="2400"/>
            </a:lvl1pPr>
            <a:lvl2pPr marL="803275" indent="-288925">
              <a:buClr>
                <a:srgbClr val="ED972D"/>
              </a:buClr>
              <a:tabLst/>
              <a:defRPr sz="2000"/>
            </a:lvl2pPr>
            <a:lvl3pPr>
              <a:buClr>
                <a:srgbClr val="ED972D"/>
              </a:buClr>
              <a:defRPr sz="1800"/>
            </a:lvl3pPr>
            <a:lvl4pPr>
              <a:buClr>
                <a:srgbClr val="ED972D"/>
              </a:buClr>
              <a:defRPr sz="1800"/>
            </a:lvl4pPr>
            <a:lvl5pPr>
              <a:buClr>
                <a:srgbClr val="ED972D"/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2357" y="249124"/>
            <a:ext cx="10505843" cy="852021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B305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5194D8B6-C25F-4274-9C8D-0667B7811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88414"/>
            <a:ext cx="487293" cy="369587"/>
          </a:xfrm>
        </p:spPr>
        <p:txBody>
          <a:bodyPr lIns="0" rIns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518055F6-E294-314C-9FD1-13FB23F097F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A97A7C-D84C-5C4F-B650-8DF82D91EE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5" t="42281" r="23441" b="43621"/>
          <a:stretch/>
        </p:blipFill>
        <p:spPr>
          <a:xfrm>
            <a:off x="10697792" y="6476418"/>
            <a:ext cx="1237533" cy="25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81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558D3A-1053-8A48-BD94-40856C94A5F1}"/>
              </a:ext>
            </a:extLst>
          </p:cNvPr>
          <p:cNvSpPr/>
          <p:nvPr userDrawn="1"/>
        </p:nvSpPr>
        <p:spPr>
          <a:xfrm>
            <a:off x="11699065" y="0"/>
            <a:ext cx="457200" cy="6858000"/>
          </a:xfrm>
          <a:prstGeom prst="rect">
            <a:avLst/>
          </a:prstGeom>
          <a:solidFill>
            <a:srgbClr val="0B3056"/>
          </a:solidFill>
          <a:ln>
            <a:noFill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4FDDF9-4790-D74E-BA24-31D376DD0A7D}"/>
              </a:ext>
            </a:extLst>
          </p:cNvPr>
          <p:cNvCxnSpPr/>
          <p:nvPr userDrawn="1"/>
        </p:nvCxnSpPr>
        <p:spPr>
          <a:xfrm>
            <a:off x="12178175" y="0"/>
            <a:ext cx="0" cy="6858000"/>
          </a:xfrm>
          <a:prstGeom prst="line">
            <a:avLst/>
          </a:prstGeom>
          <a:ln w="38100">
            <a:solidFill>
              <a:srgbClr val="EC972D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7510" y="814833"/>
            <a:ext cx="9836820" cy="812375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B305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0366" y="1750946"/>
            <a:ext cx="4828825" cy="3170099"/>
          </a:xfrm>
        </p:spPr>
        <p:txBody>
          <a:bodyPr>
            <a:spAutoFit/>
          </a:bodyPr>
          <a:lstStyle>
            <a:lvl1pPr>
              <a:buClr>
                <a:srgbClr val="ED972D"/>
              </a:buClr>
              <a:defRPr sz="2000"/>
            </a:lvl1pPr>
            <a:lvl2pPr>
              <a:buClr>
                <a:srgbClr val="ED972D"/>
              </a:buClr>
              <a:defRPr sz="2000"/>
            </a:lvl2pPr>
            <a:lvl3pPr>
              <a:buClr>
                <a:srgbClr val="ED972D"/>
              </a:buClr>
              <a:defRPr sz="1800"/>
            </a:lvl3pPr>
            <a:lvl4pPr>
              <a:buClr>
                <a:srgbClr val="ED972D"/>
              </a:buClr>
              <a:defRPr sz="1600"/>
            </a:lvl4pPr>
            <a:lvl5pPr>
              <a:buClr>
                <a:srgbClr val="ED972D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6" hasCustomPrompt="1"/>
          </p:nvPr>
        </p:nvSpPr>
        <p:spPr>
          <a:xfrm>
            <a:off x="5625505" y="1750946"/>
            <a:ext cx="4828825" cy="3170099"/>
          </a:xfrm>
        </p:spPr>
        <p:txBody>
          <a:bodyPr>
            <a:spAutoFit/>
          </a:bodyPr>
          <a:lstStyle>
            <a:lvl1pPr>
              <a:buClr>
                <a:srgbClr val="ED972D"/>
              </a:buClr>
              <a:defRPr sz="2000"/>
            </a:lvl1pPr>
            <a:lvl2pPr>
              <a:buClr>
                <a:srgbClr val="ED972D"/>
              </a:buClr>
              <a:defRPr sz="2000"/>
            </a:lvl2pPr>
            <a:lvl3pPr>
              <a:buClr>
                <a:srgbClr val="ED972D"/>
              </a:buClr>
              <a:defRPr sz="1800"/>
            </a:lvl3pPr>
            <a:lvl4pPr>
              <a:buClr>
                <a:srgbClr val="ED972D"/>
              </a:buClr>
              <a:defRPr sz="1600"/>
            </a:lvl4pPr>
            <a:lvl5pPr>
              <a:buClr>
                <a:srgbClr val="ED972D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99066" y="6488414"/>
            <a:ext cx="469501" cy="369587"/>
          </a:xfrm>
        </p:spPr>
        <p:txBody>
          <a:bodyPr lIns="0" rIns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518055F6-E294-314C-9FD1-13FB23F097F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F7D1D4-2779-BC4F-89F0-F1DF45F33F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5" t="42281" r="23441" b="43621"/>
          <a:stretch/>
        </p:blipFill>
        <p:spPr>
          <a:xfrm>
            <a:off x="617510" y="274998"/>
            <a:ext cx="1237533" cy="25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43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9030" y="1964446"/>
            <a:ext cx="10016092" cy="2215991"/>
          </a:xfrm>
        </p:spPr>
        <p:txBody>
          <a:bodyPr>
            <a:spAutoFit/>
          </a:bodyPr>
          <a:lstStyle>
            <a:lvl1pPr marL="288925" indent="-288925">
              <a:buClr>
                <a:srgbClr val="ED972D"/>
              </a:buClr>
              <a:tabLst/>
              <a:defRPr sz="2400"/>
            </a:lvl1pPr>
            <a:lvl2pPr marL="803275" indent="-288925">
              <a:buClr>
                <a:srgbClr val="ED972D"/>
              </a:buClr>
              <a:tabLst/>
              <a:defRPr sz="2000"/>
            </a:lvl2pPr>
            <a:lvl3pPr>
              <a:buClr>
                <a:srgbClr val="ED972D"/>
              </a:buClr>
              <a:defRPr sz="1800"/>
            </a:lvl3pPr>
            <a:lvl4pPr>
              <a:buClr>
                <a:srgbClr val="ED972D"/>
              </a:buClr>
              <a:defRPr sz="1800"/>
            </a:lvl4pPr>
            <a:lvl5pPr>
              <a:buClr>
                <a:srgbClr val="ED972D"/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55847" y="983220"/>
            <a:ext cx="10016448" cy="852021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B305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99F6F8-091D-4755-8DF5-5EEA2F26248D}"/>
              </a:ext>
            </a:extLst>
          </p:cNvPr>
          <p:cNvSpPr/>
          <p:nvPr userDrawn="1"/>
        </p:nvSpPr>
        <p:spPr>
          <a:xfrm>
            <a:off x="11699065" y="0"/>
            <a:ext cx="457200" cy="6858000"/>
          </a:xfrm>
          <a:prstGeom prst="rect">
            <a:avLst/>
          </a:prstGeom>
          <a:solidFill>
            <a:srgbClr val="0B3056"/>
          </a:solidFill>
          <a:ln>
            <a:noFill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59BCE5-AFB9-49A5-A4E3-893029C398A9}"/>
              </a:ext>
            </a:extLst>
          </p:cNvPr>
          <p:cNvCxnSpPr/>
          <p:nvPr userDrawn="1"/>
        </p:nvCxnSpPr>
        <p:spPr>
          <a:xfrm>
            <a:off x="12178175" y="0"/>
            <a:ext cx="0" cy="6858000"/>
          </a:xfrm>
          <a:prstGeom prst="line">
            <a:avLst/>
          </a:prstGeom>
          <a:ln w="38100">
            <a:solidFill>
              <a:srgbClr val="EC972D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B0949123-D32D-432A-800E-3C23A5F56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066" y="6488414"/>
            <a:ext cx="469501" cy="369587"/>
          </a:xfrm>
        </p:spPr>
        <p:txBody>
          <a:bodyPr lIns="0" rIns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518055F6-E294-314C-9FD1-13FB23F097F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A21E02-A384-E844-8B2B-D3DC20A58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5" t="42281" r="23441" b="43621"/>
          <a:stretch/>
        </p:blipFill>
        <p:spPr>
          <a:xfrm>
            <a:off x="655847" y="295624"/>
            <a:ext cx="1237533" cy="25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65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E8556077-A086-CB48-BBCB-7FB01D794DDE}"/>
              </a:ext>
            </a:extLst>
          </p:cNvPr>
          <p:cNvSpPr txBox="1">
            <a:spLocks/>
          </p:cNvSpPr>
          <p:nvPr userDrawn="1"/>
        </p:nvSpPr>
        <p:spPr>
          <a:xfrm>
            <a:off x="211877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266252" tIns="33281" rIns="66563" bIns="3328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sz="233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753113-08C9-A44A-98ED-92E73B98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27156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61FA039C-8A36-9A48-B005-A67A4D8EFD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1416225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437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437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437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437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FBED5-76EF-B84B-833B-24F113FC1186}"/>
              </a:ext>
            </a:extLst>
          </p:cNvPr>
          <p:cNvSpPr txBox="1"/>
          <p:nvPr userDrawn="1"/>
        </p:nvSpPr>
        <p:spPr>
          <a:xfrm>
            <a:off x="11496909" y="6400232"/>
            <a:ext cx="546408" cy="209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656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764" smtClean="0"/>
              <a:pPr marL="0" marR="0" lvl="0" indent="0" algn="l" defTabSz="6656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64" dirty="0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168B92-B479-7247-95C4-2F5915349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1" y="6383868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49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2">
            <a:extLst>
              <a:ext uri="{FF2B5EF4-FFF2-40B4-BE49-F238E27FC236}">
                <a16:creationId xmlns:a16="http://schemas.microsoft.com/office/drawing/2014/main" id="{1CBAD176-568A-B8B9-73EA-6882AACE81A8}"/>
              </a:ext>
            </a:extLst>
          </p:cNvPr>
          <p:cNvSpPr/>
          <p:nvPr userDrawn="1"/>
        </p:nvSpPr>
        <p:spPr>
          <a:xfrm>
            <a:off x="461819" y="326764"/>
            <a:ext cx="5408661" cy="6051176"/>
          </a:xfrm>
          <a:prstGeom prst="round2DiagRect">
            <a:avLst>
              <a:gd name="adj1" fmla="val 0"/>
              <a:gd name="adj2" fmla="val 26118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6115" t="159" r="-44423" b="-1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0682" tIns="40341" rIns="80682" bIns="40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588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65" b="0" i="0">
                <a:solidFill>
                  <a:srgbClr val="0C2340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6" b="0" i="0">
                <a:solidFill>
                  <a:srgbClr val="948982"/>
                </a:solidFill>
                <a:latin typeface="Work Sans Medium"/>
                <a:cs typeface="Work Sans Medium"/>
              </a:defRPr>
            </a:lvl1pPr>
          </a:lstStyle>
          <a:p>
            <a:pPr marL="11206">
              <a:spcBef>
                <a:spcPts val="13"/>
              </a:spcBef>
              <a:tabLst>
                <a:tab pos="1895576" algn="l"/>
              </a:tabLst>
            </a:pPr>
            <a:r>
              <a:rPr lang="en-US" dirty="0"/>
              <a:t>©</a:t>
            </a:r>
            <a:r>
              <a:rPr lang="en-US" spc="-9" dirty="0"/>
              <a:t> </a:t>
            </a:r>
            <a:r>
              <a:rPr lang="en-US" dirty="0"/>
              <a:t>Purchaser</a:t>
            </a:r>
            <a:r>
              <a:rPr lang="en-US" spc="-22" dirty="0"/>
              <a:t> </a:t>
            </a:r>
            <a:r>
              <a:rPr lang="en-US" dirty="0"/>
              <a:t>Business</a:t>
            </a:r>
            <a:r>
              <a:rPr lang="en-US" spc="-9" dirty="0"/>
              <a:t> </a:t>
            </a:r>
            <a:r>
              <a:rPr lang="en-US" dirty="0"/>
              <a:t>Group</a:t>
            </a:r>
            <a:r>
              <a:rPr lang="en-US" spc="-4" dirty="0"/>
              <a:t> </a:t>
            </a:r>
            <a:r>
              <a:rPr lang="en-US" dirty="0"/>
              <a:t>on</a:t>
            </a:r>
            <a:r>
              <a:rPr lang="en-US" spc="-4" dirty="0"/>
              <a:t> </a:t>
            </a:r>
            <a:r>
              <a:rPr lang="en-US" spc="-9" dirty="0"/>
              <a:t>Health</a:t>
            </a:r>
            <a:r>
              <a:rPr lang="en-US" dirty="0"/>
              <a:t>	</a:t>
            </a:r>
            <a:r>
              <a:rPr lang="en-US" sz="1059" spc="-44" dirty="0"/>
              <a:t>|</a:t>
            </a:r>
            <a:endParaRPr lang="en-US" sz="1059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94" b="0" i="0">
                <a:solidFill>
                  <a:srgbClr val="948982"/>
                </a:solidFill>
                <a:latin typeface="Work Sans Medium"/>
                <a:cs typeface="Work Sans Medium"/>
              </a:defRPr>
            </a:lvl1pPr>
          </a:lstStyle>
          <a:p>
            <a:pPr marL="11206">
              <a:spcBef>
                <a:spcPts val="31"/>
              </a:spcBef>
            </a:pPr>
            <a:r>
              <a:rPr lang="en-US" dirty="0"/>
              <a:t>Page</a:t>
            </a:r>
            <a:r>
              <a:rPr lang="en-US" spc="-4" dirty="0"/>
              <a:t> </a:t>
            </a:r>
            <a:fld id="{81D60167-4931-47E6-BA6A-407CBD079E47}" type="slidenum">
              <a:rPr smtClean="0"/>
              <a:pPr marL="11206">
                <a:spcBef>
                  <a:spcPts val="31"/>
                </a:spcBef>
              </a:pPr>
              <a:t>‹#›</a:t>
            </a:fld>
            <a:r>
              <a:rPr spc="-4" dirty="0"/>
              <a:t> </a:t>
            </a:r>
            <a:r>
              <a:rPr dirty="0"/>
              <a:t>of</a:t>
            </a:r>
            <a:r>
              <a:rPr spc="-26" dirty="0"/>
              <a:t> </a:t>
            </a:r>
            <a:r>
              <a:rPr spc="-44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69965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6_Title and Conten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5"/>
          <p:cNvSpPr/>
          <p:nvPr/>
        </p:nvSpPr>
        <p:spPr>
          <a:xfrm>
            <a:off x="211876" y="228026"/>
            <a:ext cx="11768248" cy="812321"/>
          </a:xfrm>
          <a:custGeom>
            <a:avLst/>
            <a:gdLst/>
            <a:ahLst/>
            <a:cxnLst/>
            <a:rect l="l" t="t" r="r" b="b"/>
            <a:pathLst>
              <a:path w="11255292" h="812321" extrusionOk="0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0">
                <a:srgbClr val="36598C"/>
              </a:gs>
              <a:gs pos="16000">
                <a:srgbClr val="36598C"/>
              </a:gs>
              <a:gs pos="82000">
                <a:srgbClr val="221F2D"/>
              </a:gs>
              <a:gs pos="100000">
                <a:srgbClr val="221F2D"/>
              </a:gs>
            </a:gsLst>
            <a:lin ang="5400000" scaled="0"/>
          </a:gradFill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1" i="0" u="none" strike="noStrike" cap="none" dirty="0">
              <a:solidFill>
                <a:schemeClr val="lt1"/>
              </a:solidFill>
              <a:latin typeface="Source Serif Pro" panose="02040603050405020204" pitchFamily="18" charset="0"/>
              <a:ea typeface="Source Serif Pro" panose="02040603050405020204" pitchFamily="18" charset="0"/>
              <a:cs typeface="Arial"/>
              <a:sym typeface="Arial"/>
            </a:endParaRPr>
          </a:p>
        </p:txBody>
      </p:sp>
      <p:sp>
        <p:nvSpPr>
          <p:cNvPr id="186" name="Google Shape;186;p35"/>
          <p:cNvSpPr txBox="1"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>
                <a:solidFill>
                  <a:schemeClr val="lt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7" name="Google Shape;187;p35"/>
          <p:cNvSpPr txBox="1">
            <a:spLocks noGrp="1"/>
          </p:cNvSpPr>
          <p:nvPr>
            <p:ph type="body" idx="1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Source Serif Pro" panose="02040603050405020204" pitchFamily="18" charset="0"/>
                <a:ea typeface="Source Serif Pro" panose="02040603050405020204" pitchFamily="18" charset="0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88" name="Google Shape;188;p35"/>
          <p:cNvSpPr txBox="1"/>
          <p:nvPr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fld id="{00000000-1234-1234-1234-123412341234}" type="slidenum">
              <a:rPr lang="en-US" sz="1050" b="0" i="0" u="none" strike="noStrike" cap="none">
                <a:solidFill>
                  <a:schemeClr val="dk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/>
                <a:sym typeface="Arial"/>
              </a:rPr>
              <a:t>‹#›</a:t>
            </a:fld>
            <a:endParaRPr sz="1050" b="0" i="0" u="none" strike="noStrike" cap="none" dirty="0">
              <a:solidFill>
                <a:schemeClr val="dk1"/>
              </a:solidFill>
              <a:latin typeface="Source Serif Pro" panose="02040603050405020204" pitchFamily="18" charset="0"/>
              <a:ea typeface="Source Serif Pro" panose="02040603050405020204" pitchFamily="18" charset="0"/>
              <a:cs typeface="Arial"/>
              <a:sym typeface="Arial"/>
            </a:endParaRPr>
          </a:p>
        </p:txBody>
      </p:sp>
      <p:pic>
        <p:nvPicPr>
          <p:cNvPr id="189" name="Google Shape;189;p35" descr="Graphical user interface, applicati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692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61FA039C-8A36-9A48-B005-A67A4D8EFD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 Light" panose="02040303050405020204" pitchFamily="18" charset="0"/>
                <a:ea typeface="Source Serif Pro Light" panose="020403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 Light" panose="02040303050405020204" pitchFamily="18" charset="0"/>
                <a:ea typeface="Source Serif Pro Light" panose="020403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 Light" panose="02040303050405020204" pitchFamily="18" charset="0"/>
                <a:ea typeface="Source Serif Pro Light" panose="020403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 Light" panose="02040303050405020204" pitchFamily="18" charset="0"/>
                <a:ea typeface="Source Serif Pro Light" panose="020403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 Light" panose="02040303050405020204" pitchFamily="18" charset="0"/>
                <a:ea typeface="Source Serif Pro Light" panose="020403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FBED5-76EF-B84B-833B-24F113FC118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168B92-B479-7247-95C4-2F5915349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56435"/>
            <a:ext cx="1181584" cy="273223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1A1231A4-6C7C-BE57-0903-206CE19EB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rgbClr val="000000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itle 16">
            <a:extLst>
              <a:ext uri="{FF2B5EF4-FFF2-40B4-BE49-F238E27FC236}">
                <a16:creationId xmlns:a16="http://schemas.microsoft.com/office/drawing/2014/main" id="{196012F7-677A-5867-D40B-EB928DDCEF9A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681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F9048-DD20-F84D-837D-F42F51F7C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F8DDC-CB36-E548-B287-B89A05B11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000000"/>
                </a:solidFill>
                <a:latin typeface="WORK SANS LIGHT ROMAN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F4DA8F1-6969-5790-8971-43FDC6E3E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831850" y="709343"/>
            <a:ext cx="2437157" cy="563555"/>
          </a:xfrm>
          <a:prstGeom prst="rect">
            <a:avLst/>
          </a:prstGeom>
        </p:spPr>
      </p:pic>
      <p:sp>
        <p:nvSpPr>
          <p:cNvPr id="4" name="Freeform 11">
            <a:extLst>
              <a:ext uri="{FF2B5EF4-FFF2-40B4-BE49-F238E27FC236}">
                <a16:creationId xmlns:a16="http://schemas.microsoft.com/office/drawing/2014/main" id="{C523AD6B-5137-301F-8600-9A5ADF866E22}"/>
              </a:ext>
            </a:extLst>
          </p:cNvPr>
          <p:cNvSpPr/>
          <p:nvPr userDrawn="1"/>
        </p:nvSpPr>
        <p:spPr>
          <a:xfrm>
            <a:off x="346205" y="272503"/>
            <a:ext cx="11499588" cy="6381644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414223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E8556077-A086-CB48-BBCB-7FB01D794DD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753113-08C9-A44A-98ED-92E73B98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61FA039C-8A36-9A48-B005-A67A4D8EFD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 "/>
                <a:ea typeface="Source Serif Pro Light" panose="020403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 "/>
                <a:ea typeface="Source Serif Pro Light" panose="020403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 "/>
                <a:ea typeface="Source Serif Pro Light" panose="020403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 "/>
                <a:ea typeface="Source Serif Pro Light" panose="020403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 "/>
                <a:ea typeface="Source Serif Pro Light" panose="020403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FBED5-76EF-B84B-833B-24F113FC118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168B92-B479-7247-95C4-2F5915349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94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couch talking to another person&#10;&#10;Description automatically generated with low confidence">
            <a:extLst>
              <a:ext uri="{FF2B5EF4-FFF2-40B4-BE49-F238E27FC236}">
                <a16:creationId xmlns:a16="http://schemas.microsoft.com/office/drawing/2014/main" id="{16187B35-06BA-167E-F431-7DAAA7F64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435"/>
          <a:stretch/>
        </p:blipFill>
        <p:spPr>
          <a:xfrm>
            <a:off x="0" y="0"/>
            <a:ext cx="8699269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A4737D-FCC8-974E-9422-EBAA8AB9C0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95000"/>
          </a:blip>
          <a:stretch>
            <a:fillRect/>
          </a:stretch>
        </p:blipFill>
        <p:spPr>
          <a:xfrm>
            <a:off x="6608618" y="0"/>
            <a:ext cx="5583382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06147AB-EA55-A04E-B208-2B0D18827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1406" y="1575653"/>
            <a:ext cx="4902201" cy="224207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074A7B9-1C13-B24B-87C1-39A34AFD9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9228" y="4207080"/>
            <a:ext cx="4902200" cy="1075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1F5F2EBD-2B86-F74E-A60D-A6AF107F456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021406" y="828161"/>
            <a:ext cx="4902200" cy="406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date here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EE99A3-184E-A948-94A5-C5B30F5D0A47}"/>
              </a:ext>
            </a:extLst>
          </p:cNvPr>
          <p:cNvCxnSpPr>
            <a:cxnSpLocks/>
          </p:cNvCxnSpPr>
          <p:nvPr userDrawn="1"/>
        </p:nvCxnSpPr>
        <p:spPr>
          <a:xfrm>
            <a:off x="7021407" y="4045212"/>
            <a:ext cx="490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3A2D698-10F6-ED4F-A169-FC795BFE18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4557" y="5704810"/>
            <a:ext cx="2223882" cy="4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19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E8556077-A086-CB48-BBCB-7FB01D794DD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753113-08C9-A44A-98ED-92E73B98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61FA039C-8A36-9A48-B005-A67A4D8EFD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FBED5-76EF-B84B-833B-24F113FC118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168B92-B479-7247-95C4-2F5915349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5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8F69F-49B4-EA47-916D-8BC7F486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931709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97BCC8-EE33-5D4A-B3AA-2658D720470E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6" name="Title 16">
            <a:extLst>
              <a:ext uri="{FF2B5EF4-FFF2-40B4-BE49-F238E27FC236}">
                <a16:creationId xmlns:a16="http://schemas.microsoft.com/office/drawing/2014/main" id="{D5BD1F00-2098-1C43-B587-048D10BE0CFB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8F854F50-A7B9-8A47-923B-712B01582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E1DF6A34-FDE8-8242-938D-D6BA582875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E62ED60-28D0-2C49-A1FC-03994AF12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45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ever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3FA2923-DF06-E642-A840-CF51EA05DC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330EE0-A3A4-404C-BE36-1D21E56829DD}"/>
              </a:ext>
            </a:extLst>
          </p:cNvPr>
          <p:cNvCxnSpPr>
            <a:cxnSpLocks/>
          </p:cNvCxnSpPr>
          <p:nvPr userDrawn="1"/>
        </p:nvCxnSpPr>
        <p:spPr>
          <a:xfrm>
            <a:off x="838200" y="905188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>
            <a:extLst>
              <a:ext uri="{FF2B5EF4-FFF2-40B4-BE49-F238E27FC236}">
                <a16:creationId xmlns:a16="http://schemas.microsoft.com/office/drawing/2014/main" id="{EFEE9A97-2494-4D42-A198-5CD00899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81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A006C030-DF1F-7A4C-9591-0722649053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182029"/>
            <a:ext cx="10515600" cy="49901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868921-D79E-014F-BDD8-D0D95E5E86C2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>
                <a:solidFill>
                  <a:schemeClr val="bg1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37E4D-610F-7143-8918-2ADBED558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2248" y="6392660"/>
            <a:ext cx="1243119" cy="2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87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704E34-0D5F-9946-8463-2EFE2FACC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8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C6309-9986-D248-8C10-4ECF7206A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2029"/>
            <a:ext cx="10515600" cy="4990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3C9382-0D89-7247-8C95-9DBD68D02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907" y="6356350"/>
            <a:ext cx="512956" cy="365125"/>
          </a:xfrm>
          <a:prstGeom prst="rect">
            <a:avLst/>
          </a:prstGeom>
        </p:spPr>
        <p:txBody>
          <a:bodyPr anchor="ctr"/>
          <a:lstStyle>
            <a:lvl1pPr algn="l">
              <a:defRPr sz="1050"/>
            </a:lvl1pPr>
          </a:lstStyle>
          <a:p>
            <a:fld id="{04E27263-17A7-F645-A305-10F513A9B66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70B62-85F5-13E2-59D7-D4C0D1EBC7AD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182137" y="6650632"/>
            <a:ext cx="7810071" cy="24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3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Source Serif Pro SemiBold" panose="02040603050405020204" pitchFamily="18" charset="0"/>
          <a:ea typeface="Source Serif Pro SemiBold" panose="02040603050405020204" pitchFamily="18" charset="0"/>
          <a:cs typeface="Source Serif Pro SemiBold" panose="020406030504050202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AFF178-3265-0B24-613F-4CF5DCC8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CalHIVE BHI Data Cycles’ Timeline and Reporting Periods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3D5CCF-3163-6F40-4C4D-88ECFDF31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181175"/>
              </p:ext>
            </p:extLst>
          </p:nvPr>
        </p:nvGraphicFramePr>
        <p:xfrm>
          <a:off x="141077" y="1222882"/>
          <a:ext cx="11909846" cy="4099271"/>
        </p:xfrm>
        <a:graphic>
          <a:graphicData uri="http://schemas.openxmlformats.org/drawingml/2006/table">
            <a:tbl>
              <a:tblPr/>
              <a:tblGrid>
                <a:gridCol w="843661">
                  <a:extLst>
                    <a:ext uri="{9D8B030D-6E8A-4147-A177-3AD203B41FA5}">
                      <a16:colId xmlns:a16="http://schemas.microsoft.com/office/drawing/2014/main" val="2313023102"/>
                    </a:ext>
                  </a:extLst>
                </a:gridCol>
                <a:gridCol w="1426866">
                  <a:extLst>
                    <a:ext uri="{9D8B030D-6E8A-4147-A177-3AD203B41FA5}">
                      <a16:colId xmlns:a16="http://schemas.microsoft.com/office/drawing/2014/main" val="994824097"/>
                    </a:ext>
                  </a:extLst>
                </a:gridCol>
                <a:gridCol w="1085222">
                  <a:extLst>
                    <a:ext uri="{9D8B030D-6E8A-4147-A177-3AD203B41FA5}">
                      <a16:colId xmlns:a16="http://schemas.microsoft.com/office/drawing/2014/main" val="195040513"/>
                    </a:ext>
                  </a:extLst>
                </a:gridCol>
                <a:gridCol w="1356528">
                  <a:extLst>
                    <a:ext uri="{9D8B030D-6E8A-4147-A177-3AD203B41FA5}">
                      <a16:colId xmlns:a16="http://schemas.microsoft.com/office/drawing/2014/main" val="2397029610"/>
                    </a:ext>
                  </a:extLst>
                </a:gridCol>
                <a:gridCol w="1149753">
                  <a:extLst>
                    <a:ext uri="{9D8B030D-6E8A-4147-A177-3AD203B41FA5}">
                      <a16:colId xmlns:a16="http://schemas.microsoft.com/office/drawing/2014/main" val="3171026449"/>
                    </a:ext>
                  </a:extLst>
                </a:gridCol>
                <a:gridCol w="1482915">
                  <a:extLst>
                    <a:ext uri="{9D8B030D-6E8A-4147-A177-3AD203B41FA5}">
                      <a16:colId xmlns:a16="http://schemas.microsoft.com/office/drawing/2014/main" val="2505329441"/>
                    </a:ext>
                  </a:extLst>
                </a:gridCol>
                <a:gridCol w="2401556">
                  <a:extLst>
                    <a:ext uri="{9D8B030D-6E8A-4147-A177-3AD203B41FA5}">
                      <a16:colId xmlns:a16="http://schemas.microsoft.com/office/drawing/2014/main" val="2576736409"/>
                    </a:ext>
                  </a:extLst>
                </a:gridCol>
                <a:gridCol w="2163345">
                  <a:extLst>
                    <a:ext uri="{9D8B030D-6E8A-4147-A177-3AD203B41FA5}">
                      <a16:colId xmlns:a16="http://schemas.microsoft.com/office/drawing/2014/main" val="2886580644"/>
                    </a:ext>
                  </a:extLst>
                </a:gridCol>
              </a:tblGrid>
              <a:tr h="125087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Data Cycle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Data Webinar &amp; Office Hours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Enrollment File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Global Measurement File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Pilot Site Reporting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</a:rPr>
                        <a:t>Global Measurement File and Pilot Site Resubmission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Global Measurement File Reporting Periods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Pilot Site File Reporting Periods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813720"/>
                  </a:ext>
                </a:extLst>
              </a:tr>
              <a:tr h="86994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Test 1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DW: Mon. 6/26/2023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Fri. 7/21/2023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Fri. 7/28/2023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Fri. 8/4/2023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effectLst/>
                        </a:rPr>
                        <a:t> 1/1/2022 – 12/31/2022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209725"/>
                  </a:ext>
                </a:extLst>
              </a:tr>
              <a:tr h="86994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Test 2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DW: Thurs. </a:t>
                      </a:r>
                      <a:r>
                        <a:rPr lang="en-US" sz="1200">
                          <a:effectLst/>
                        </a:rPr>
                        <a:t>9/21/2023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OOH: Thurs. 10/5/2023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X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Fri. 10/13/2023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Fri. 10/20/2023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effectLst/>
                        </a:rPr>
                        <a:t> 7/1/2022 – 6/30/2023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C223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827148"/>
                  </a:ext>
                </a:extLst>
              </a:tr>
              <a:tr h="110850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Baseline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DW: Thurs. 3/14/2024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OOH: Thurs. 4/4/2024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Fri. 4/5/2024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Fri. 4/12/2024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Fri. 4/19/2024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 1/1/2023 – 12/31/2023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891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703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12E208-0C27-4F91-9516-B81D6A8A4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CalHIVE BHI Data Cycles’ Timeline and Reporting Periods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C7B701D-DC93-AD9D-04E1-3193D554D4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705003"/>
              </p:ext>
            </p:extLst>
          </p:nvPr>
        </p:nvGraphicFramePr>
        <p:xfrm>
          <a:off x="141077" y="1182688"/>
          <a:ext cx="11909846" cy="4778031"/>
        </p:xfrm>
        <a:graphic>
          <a:graphicData uri="http://schemas.openxmlformats.org/drawingml/2006/table">
            <a:tbl>
              <a:tblPr/>
              <a:tblGrid>
                <a:gridCol w="650145">
                  <a:extLst>
                    <a:ext uri="{9D8B030D-6E8A-4147-A177-3AD203B41FA5}">
                      <a16:colId xmlns:a16="http://schemas.microsoft.com/office/drawing/2014/main" val="2437959823"/>
                    </a:ext>
                  </a:extLst>
                </a:gridCol>
                <a:gridCol w="1527435">
                  <a:extLst>
                    <a:ext uri="{9D8B030D-6E8A-4147-A177-3AD203B41FA5}">
                      <a16:colId xmlns:a16="http://schemas.microsoft.com/office/drawing/2014/main" val="301798422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3367083289"/>
                    </a:ext>
                  </a:extLst>
                </a:gridCol>
                <a:gridCol w="1288389">
                  <a:extLst>
                    <a:ext uri="{9D8B030D-6E8A-4147-A177-3AD203B41FA5}">
                      <a16:colId xmlns:a16="http://schemas.microsoft.com/office/drawing/2014/main" val="248072741"/>
                    </a:ext>
                  </a:extLst>
                </a:gridCol>
                <a:gridCol w="1361918">
                  <a:extLst>
                    <a:ext uri="{9D8B030D-6E8A-4147-A177-3AD203B41FA5}">
                      <a16:colId xmlns:a16="http://schemas.microsoft.com/office/drawing/2014/main" val="7859912"/>
                    </a:ext>
                  </a:extLst>
                </a:gridCol>
                <a:gridCol w="1388293">
                  <a:extLst>
                    <a:ext uri="{9D8B030D-6E8A-4147-A177-3AD203B41FA5}">
                      <a16:colId xmlns:a16="http://schemas.microsoft.com/office/drawing/2014/main" val="184829445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4088971914"/>
                    </a:ext>
                  </a:extLst>
                </a:gridCol>
                <a:gridCol w="2589423">
                  <a:extLst>
                    <a:ext uri="{9D8B030D-6E8A-4147-A177-3AD203B41FA5}">
                      <a16:colId xmlns:a16="http://schemas.microsoft.com/office/drawing/2014/main" val="1432934517"/>
                    </a:ext>
                  </a:extLst>
                </a:gridCol>
              </a:tblGrid>
              <a:tr h="125087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Data Cycle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Data Webinar &amp; Office Hours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Enrollment File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Global Measurement File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Pilot Site Reporting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</a:rPr>
                        <a:t>Global Measurement File and Pilot Site Resubmission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Global Measurement File Reporting Periods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Pilot Site File Reporting Periods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522453"/>
                  </a:ext>
                </a:extLst>
              </a:tr>
              <a:tr h="8699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DW: Thurs. 6/13/2024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OOH: Thurs. 7/2/2024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7/12/2024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7/19/2024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2/1/2023 – 1/31/2024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3/1/2023 – 2/29/2024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4/1/2023 – 3/31/2024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853995"/>
                  </a:ext>
                </a:extLst>
              </a:tr>
              <a:tr h="8699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DW: Thurs. 9/12/2024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OOH: Thurs. 10/3/2024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10/11/2024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10/18/2024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5/1/2023 – 4/30/2024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6/1/2023 – 5/31/2024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7/1/2023 – 6/30/2024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C223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081677"/>
                  </a:ext>
                </a:extLst>
              </a:tr>
              <a:tr h="11085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DW: Thurs. 12/12/2024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OOH: Tue. 1/7/2025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Optional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1/10/2025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1/10/2025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1/17/2025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8/1/2023 – 7/31/2024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9/1/2023 – 8/31/2024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10/1/2023 – 9/30/2024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1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Process Measure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Q4 2024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10/1/2024 – 10/31/2024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11/1/2024 – 11/30/2024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12/1/2024 – 12/31/2024</a:t>
                      </a:r>
                    </a:p>
                    <a:p>
                      <a:pPr marL="114300" marR="0" lvl="1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Financial Measure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Q3 2024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7/1/2024 – 7/31/2024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8/1/2024 – 8/31/2024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9/1/2024 – 9/30/2024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767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1326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ABAD95-39BC-1EB4-6C9D-52388BC6B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CalHIVE BHI Data Cycles’ Timeline and Reporting Periods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23BC1A2-1849-985A-BBC9-40479C603B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412541"/>
              </p:ext>
            </p:extLst>
          </p:nvPr>
        </p:nvGraphicFramePr>
        <p:xfrm>
          <a:off x="141077" y="1107720"/>
          <a:ext cx="11909846" cy="4740231"/>
        </p:xfrm>
        <a:graphic>
          <a:graphicData uri="http://schemas.openxmlformats.org/drawingml/2006/table">
            <a:tbl>
              <a:tblPr/>
              <a:tblGrid>
                <a:gridCol w="650145">
                  <a:extLst>
                    <a:ext uri="{9D8B030D-6E8A-4147-A177-3AD203B41FA5}">
                      <a16:colId xmlns:a16="http://schemas.microsoft.com/office/drawing/2014/main" val="992841232"/>
                    </a:ext>
                  </a:extLst>
                </a:gridCol>
                <a:gridCol w="1527435">
                  <a:extLst>
                    <a:ext uri="{9D8B030D-6E8A-4147-A177-3AD203B41FA5}">
                      <a16:colId xmlns:a16="http://schemas.microsoft.com/office/drawing/2014/main" val="676677177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2972505475"/>
                    </a:ext>
                  </a:extLst>
                </a:gridCol>
                <a:gridCol w="1288389">
                  <a:extLst>
                    <a:ext uri="{9D8B030D-6E8A-4147-A177-3AD203B41FA5}">
                      <a16:colId xmlns:a16="http://schemas.microsoft.com/office/drawing/2014/main" val="3312933813"/>
                    </a:ext>
                  </a:extLst>
                </a:gridCol>
                <a:gridCol w="1361918">
                  <a:extLst>
                    <a:ext uri="{9D8B030D-6E8A-4147-A177-3AD203B41FA5}">
                      <a16:colId xmlns:a16="http://schemas.microsoft.com/office/drawing/2014/main" val="1665474397"/>
                    </a:ext>
                  </a:extLst>
                </a:gridCol>
                <a:gridCol w="1388293">
                  <a:extLst>
                    <a:ext uri="{9D8B030D-6E8A-4147-A177-3AD203B41FA5}">
                      <a16:colId xmlns:a16="http://schemas.microsoft.com/office/drawing/2014/main" val="234288585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3508236533"/>
                    </a:ext>
                  </a:extLst>
                </a:gridCol>
                <a:gridCol w="2589423">
                  <a:extLst>
                    <a:ext uri="{9D8B030D-6E8A-4147-A177-3AD203B41FA5}">
                      <a16:colId xmlns:a16="http://schemas.microsoft.com/office/drawing/2014/main" val="296610871"/>
                    </a:ext>
                  </a:extLst>
                </a:gridCol>
              </a:tblGrid>
              <a:tr h="125087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Data Cycle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Data Webinar &amp; Office Hours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Enrollment File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Global Measurement File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Pilot Site Reporting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</a:rPr>
                        <a:t>Global Measurement File and Pilot Site Resubmission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Global Measurement File Reporting Periods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Pilot Site File Reporting Periods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095765"/>
                  </a:ext>
                </a:extLst>
              </a:tr>
              <a:tr h="8699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DW: Thurs. 3/6/2025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OOH: Thurs. 4/3/2025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4/11/2025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4/11/2025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4/18/2025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11/1/2023 – 10/31/2024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12/1/2023 – 11/30/2024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1/1/2024 – 12/31/2024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1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Process Measure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Q1 2025 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1/1/2025 – 1/31/2025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2/1/2025 – 2/28/2025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3/1/2025 – 3/31/2025</a:t>
                      </a:r>
                    </a:p>
                    <a:p>
                      <a:pPr marL="114300" marR="0" lvl="1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Financial Measure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Q4 2024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10/1/2024 – 10/31/2024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11/1/2024 – 11/30/2024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12/1/2024 – 12/31/2024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032772"/>
                  </a:ext>
                </a:extLst>
              </a:tr>
              <a:tr h="11085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DW: Thurs. 6/12/2025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OOH: Thurs. 6/26/2025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7/11/2025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7/11/2025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7/18/2025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2/1/2024 – 1/31/2025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3/1/2024 – 2/28/2025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4/1/2024 – 3/31/2025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1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Process Measure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Q2 2025 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4/1/2025 – 4/30/2025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5/1/2025 – 5/31/2025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6/1/2025 – 6/30/2025</a:t>
                      </a:r>
                    </a:p>
                    <a:p>
                      <a:pPr marL="114300" marR="0" lvl="1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Financial Measure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Q1 2025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1/1/2025 – 1/31/2025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2/1/2025 – 2/28/2025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3/1/2025 – 3/31/2025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616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3425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0DD72F-997C-43F0-A367-84020DDA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CalHIVE BHI Data Cycles’ Timeline and Reporting Periods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6E0CC4B-5B31-4142-A8A5-272359752BA9}"/>
              </a:ext>
            </a:extLst>
          </p:cNvPr>
          <p:cNvGraphicFramePr>
            <a:graphicFrameLocks noGrp="1"/>
          </p:cNvGraphicFramePr>
          <p:nvPr/>
        </p:nvGraphicFramePr>
        <p:xfrm>
          <a:off x="141077" y="1107720"/>
          <a:ext cx="11909846" cy="4740231"/>
        </p:xfrm>
        <a:graphic>
          <a:graphicData uri="http://schemas.openxmlformats.org/drawingml/2006/table">
            <a:tbl>
              <a:tblPr/>
              <a:tblGrid>
                <a:gridCol w="650145">
                  <a:extLst>
                    <a:ext uri="{9D8B030D-6E8A-4147-A177-3AD203B41FA5}">
                      <a16:colId xmlns:a16="http://schemas.microsoft.com/office/drawing/2014/main" val="992841232"/>
                    </a:ext>
                  </a:extLst>
                </a:gridCol>
                <a:gridCol w="1527435">
                  <a:extLst>
                    <a:ext uri="{9D8B030D-6E8A-4147-A177-3AD203B41FA5}">
                      <a16:colId xmlns:a16="http://schemas.microsoft.com/office/drawing/2014/main" val="676677177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2972505475"/>
                    </a:ext>
                  </a:extLst>
                </a:gridCol>
                <a:gridCol w="1288389">
                  <a:extLst>
                    <a:ext uri="{9D8B030D-6E8A-4147-A177-3AD203B41FA5}">
                      <a16:colId xmlns:a16="http://schemas.microsoft.com/office/drawing/2014/main" val="3312933813"/>
                    </a:ext>
                  </a:extLst>
                </a:gridCol>
                <a:gridCol w="1361918">
                  <a:extLst>
                    <a:ext uri="{9D8B030D-6E8A-4147-A177-3AD203B41FA5}">
                      <a16:colId xmlns:a16="http://schemas.microsoft.com/office/drawing/2014/main" val="1665474397"/>
                    </a:ext>
                  </a:extLst>
                </a:gridCol>
                <a:gridCol w="1388293">
                  <a:extLst>
                    <a:ext uri="{9D8B030D-6E8A-4147-A177-3AD203B41FA5}">
                      <a16:colId xmlns:a16="http://schemas.microsoft.com/office/drawing/2014/main" val="234288585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3508236533"/>
                    </a:ext>
                  </a:extLst>
                </a:gridCol>
                <a:gridCol w="2589423">
                  <a:extLst>
                    <a:ext uri="{9D8B030D-6E8A-4147-A177-3AD203B41FA5}">
                      <a16:colId xmlns:a16="http://schemas.microsoft.com/office/drawing/2014/main" val="296610871"/>
                    </a:ext>
                  </a:extLst>
                </a:gridCol>
              </a:tblGrid>
              <a:tr h="125087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Data Cycle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Data Webinar &amp; Office Hours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Enrollment File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Global Measurement File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Pilot Site Reporting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</a:rPr>
                        <a:t>Global Measurement File and Pilot Site Resubmission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Global Measurement File Reporting Periods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Pilot Site File Reporting Periods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095765"/>
                  </a:ext>
                </a:extLst>
              </a:tr>
              <a:tr h="8699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DW: Thurs. 9/11/2025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DB: Thurs. 10/2/2025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10/10/2025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10/10/2025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10/17/2025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5/1/2024 – 4/30/2025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6/1/2024 – 5/31/2025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7/1/2024 – 6/30/2025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1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Process Measure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Q3 2025 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7/1/2025 – 7/31/2025</a:t>
                      </a:r>
                    </a:p>
                    <a:p>
                      <a:pPr marL="457200" marR="0" lvl="3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8/1/2025 – 8/31/2025</a:t>
                      </a:r>
                    </a:p>
                    <a:p>
                      <a:pPr marL="457200" marR="0" lvl="3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9/1/2025 – 9/30/2025</a:t>
                      </a:r>
                    </a:p>
                    <a:p>
                      <a:pPr marL="114300" marR="0" lvl="1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Financial Measure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Q2 2025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4/1/2025 – 4/30/2025</a:t>
                      </a:r>
                    </a:p>
                    <a:p>
                      <a:pPr marL="457200" marR="0" lvl="3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5/1/2025 – 5/31/2025</a:t>
                      </a:r>
                    </a:p>
                    <a:p>
                      <a:pPr marL="457200" marR="0" lvl="3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6/1/2025 – 6/30/2025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032772"/>
                  </a:ext>
                </a:extLst>
              </a:tr>
              <a:tr h="11085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DW: Thurs. 12/11/2025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DB: Mon. 1/5/2026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Optional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1/9/2026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1/9/2026 + (Measure Specs)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1/16/2026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8/1/2024 – 7/31/2025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9/1/2024 – 8/31/2025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10/1/2024 – 9/30/2025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1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Process Measure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Q4 2025 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10/1/2025 – 10/31/2025</a:t>
                      </a:r>
                    </a:p>
                    <a:p>
                      <a:pPr marL="457200" marR="0" lvl="3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11/1/2025 – 11/30/2025</a:t>
                      </a:r>
                    </a:p>
                    <a:p>
                      <a:pPr marL="457200" marR="0" lvl="3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12/1/2025 – 12/31/2025</a:t>
                      </a:r>
                    </a:p>
                    <a:p>
                      <a:pPr marL="114300" marR="0" lvl="1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Financial Measure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Q3 2025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7/1/2025 – 7/31/2025</a:t>
                      </a:r>
                    </a:p>
                    <a:p>
                      <a:pPr marL="457200" marR="0" lvl="3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8/1/2025 – 8/31/2025</a:t>
                      </a:r>
                    </a:p>
                    <a:p>
                      <a:pPr marL="457200" marR="0" lvl="3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9/1/2025 – 9/30/2025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616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6930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0DD72F-997C-43F0-A367-84020DDA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CalHIVE BHI Data Cycles’ Timeline and Reporting Periods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6E0CC4B-5B31-4142-A8A5-272359752BA9}"/>
              </a:ext>
            </a:extLst>
          </p:cNvPr>
          <p:cNvGraphicFramePr>
            <a:graphicFrameLocks noGrp="1"/>
          </p:cNvGraphicFramePr>
          <p:nvPr/>
        </p:nvGraphicFramePr>
        <p:xfrm>
          <a:off x="163103" y="1188458"/>
          <a:ext cx="11865794" cy="4593960"/>
        </p:xfrm>
        <a:graphic>
          <a:graphicData uri="http://schemas.openxmlformats.org/drawingml/2006/table">
            <a:tbl>
              <a:tblPr/>
              <a:tblGrid>
                <a:gridCol w="643525">
                  <a:extLst>
                    <a:ext uri="{9D8B030D-6E8A-4147-A177-3AD203B41FA5}">
                      <a16:colId xmlns:a16="http://schemas.microsoft.com/office/drawing/2014/main" val="992841232"/>
                    </a:ext>
                  </a:extLst>
                </a:gridCol>
                <a:gridCol w="1682768">
                  <a:extLst>
                    <a:ext uri="{9D8B030D-6E8A-4147-A177-3AD203B41FA5}">
                      <a16:colId xmlns:a16="http://schemas.microsoft.com/office/drawing/2014/main" val="676677177"/>
                    </a:ext>
                  </a:extLst>
                </a:gridCol>
                <a:gridCol w="906143">
                  <a:extLst>
                    <a:ext uri="{9D8B030D-6E8A-4147-A177-3AD203B41FA5}">
                      <a16:colId xmlns:a16="http://schemas.microsoft.com/office/drawing/2014/main" val="2972505475"/>
                    </a:ext>
                  </a:extLst>
                </a:gridCol>
                <a:gridCol w="1307998">
                  <a:extLst>
                    <a:ext uri="{9D8B030D-6E8A-4147-A177-3AD203B41FA5}">
                      <a16:colId xmlns:a16="http://schemas.microsoft.com/office/drawing/2014/main" val="331293381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481645569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2342885852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3508236533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1621744634"/>
                    </a:ext>
                  </a:extLst>
                </a:gridCol>
              </a:tblGrid>
              <a:tr h="89697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Data Cycle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Data Webinar &amp; Office Hours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Enrollment File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Global Measurement File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Pilot Site Reporting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</a:rPr>
                        <a:t>Global Measurement File and Pilot Site Resubmission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Global Measurement File Reporting Periods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</a:rPr>
                        <a:t>Pilot Site File Reporting Periods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095765"/>
                  </a:ext>
                </a:extLst>
              </a:tr>
              <a:tr h="130345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DW: Thurs. 3/12/2026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DB: Thurs. 4/2/2026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4/10/2026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4/10/2026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4/17/2026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11/1/2024 – 10/31/2025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12/1/2024 – 11/30/2025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1/1/2025 – 12/31/2025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1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Process Measure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Q1 2026 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1/1/2026 – 1/31/2026</a:t>
                      </a:r>
                    </a:p>
                    <a:p>
                      <a:pPr marL="457200" marR="0" lvl="3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2/1/2026 – 2/28/2026</a:t>
                      </a:r>
                    </a:p>
                    <a:p>
                      <a:pPr marL="457200" marR="0" lvl="3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3/1/2026 – 3/31/2026</a:t>
                      </a:r>
                    </a:p>
                    <a:p>
                      <a:pPr marL="114300" marR="0" lvl="1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Financial Measure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Q4 2025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10/1/2025 – 10/31/2025</a:t>
                      </a:r>
                    </a:p>
                    <a:p>
                      <a:pPr marL="457200" marR="0" lvl="3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11/1/2025 – 11/30/2025</a:t>
                      </a:r>
                    </a:p>
                    <a:p>
                      <a:pPr marL="457200" marR="0" lvl="3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12/1/2025 – 12/31/2025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142734"/>
                  </a:ext>
                </a:extLst>
              </a:tr>
              <a:tr h="130345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DW: Thurs. 6/11/2026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DB: Tue. 6/30/2026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7/10/2026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7/10/2026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7/17/2026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2/1/2025 – 1/31/2026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3/1/2025 – 2/28/2026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4/1/2025 – 3/31/2026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1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Process Measure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Q2 2026 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4/1/2026 – 4/30/2026</a:t>
                      </a:r>
                    </a:p>
                    <a:p>
                      <a:pPr marL="457200" marR="0" lvl="3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5/1/2026 – 5/31/2026</a:t>
                      </a:r>
                    </a:p>
                    <a:p>
                      <a:pPr marL="457200" marR="0" lvl="3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6/1/2026 – 6/30/2026</a:t>
                      </a:r>
                    </a:p>
                    <a:p>
                      <a:pPr marL="114300" marR="0" lvl="1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Financial Measure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Q1 2026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1/1/2026 – 1/31/2026</a:t>
                      </a:r>
                    </a:p>
                    <a:p>
                      <a:pPr marL="457200" marR="0" lvl="3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2/1/2026 – 2/28/2026</a:t>
                      </a:r>
                    </a:p>
                    <a:p>
                      <a:pPr marL="457200" marR="0" lvl="3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3/1/2026 – 3/31/2026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40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084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17AF9D-B1B4-AC26-6871-F7EAC8F70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CalHIVE BHI Data Cycles’ Timeline and Reporting Periods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EC24C5A-8D23-3446-262A-C085B302877F}"/>
              </a:ext>
            </a:extLst>
          </p:cNvPr>
          <p:cNvGraphicFramePr>
            <a:graphicFrameLocks noGrp="1"/>
          </p:cNvGraphicFramePr>
          <p:nvPr/>
        </p:nvGraphicFramePr>
        <p:xfrm>
          <a:off x="163103" y="1171802"/>
          <a:ext cx="11865794" cy="2849280"/>
        </p:xfrm>
        <a:graphic>
          <a:graphicData uri="http://schemas.openxmlformats.org/drawingml/2006/table">
            <a:tbl>
              <a:tblPr/>
              <a:tblGrid>
                <a:gridCol w="643525">
                  <a:extLst>
                    <a:ext uri="{9D8B030D-6E8A-4147-A177-3AD203B41FA5}">
                      <a16:colId xmlns:a16="http://schemas.microsoft.com/office/drawing/2014/main" val="1305548067"/>
                    </a:ext>
                  </a:extLst>
                </a:gridCol>
                <a:gridCol w="1682768">
                  <a:extLst>
                    <a:ext uri="{9D8B030D-6E8A-4147-A177-3AD203B41FA5}">
                      <a16:colId xmlns:a16="http://schemas.microsoft.com/office/drawing/2014/main" val="2751806676"/>
                    </a:ext>
                  </a:extLst>
                </a:gridCol>
                <a:gridCol w="906143">
                  <a:extLst>
                    <a:ext uri="{9D8B030D-6E8A-4147-A177-3AD203B41FA5}">
                      <a16:colId xmlns:a16="http://schemas.microsoft.com/office/drawing/2014/main" val="3364360260"/>
                    </a:ext>
                  </a:extLst>
                </a:gridCol>
                <a:gridCol w="1307998">
                  <a:extLst>
                    <a:ext uri="{9D8B030D-6E8A-4147-A177-3AD203B41FA5}">
                      <a16:colId xmlns:a16="http://schemas.microsoft.com/office/drawing/2014/main" val="254171561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69771170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3043761318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40618657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1276645124"/>
                    </a:ext>
                  </a:extLst>
                </a:gridCol>
              </a:tblGrid>
              <a:tr h="100454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Data Cycle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Data Webinar &amp; Office Hours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Enrollment File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Global Measurement File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Pilot Site Reporting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</a:rPr>
                        <a:t>Global Measurement File and Pilot Site Resubmission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Global Measurement File Reporting Periods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</a:rPr>
                        <a:t>Pilot Site File Reporting Periods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191465"/>
                  </a:ext>
                </a:extLst>
              </a:tr>
              <a:tr h="8969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DW: Thurs. 9/10/2026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10/9/2026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10/9/2026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+mn-lt"/>
                        </a:rPr>
                        <a:t>Fri. 10/16/2026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5/1/2025 – 4/30/2026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6/1/2025 – 5/31/2026</a:t>
                      </a:r>
                    </a:p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 7/1/2025 – 6/30/2026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1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Process Measure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Q3 2026 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7/1/2026 – 7/31/2026</a:t>
                      </a:r>
                    </a:p>
                    <a:p>
                      <a:pPr marL="457200" marR="0" lvl="3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8/1/2026 – 8/31/2026</a:t>
                      </a:r>
                    </a:p>
                    <a:p>
                      <a:pPr marL="457200" marR="0" lvl="3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9/1/2026 – 9/30/2026</a:t>
                      </a:r>
                    </a:p>
                    <a:p>
                      <a:pPr marL="114300" marR="0" lvl="1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Financial Measure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Q2 2026</a:t>
                      </a:r>
                    </a:p>
                    <a:p>
                      <a:pPr marL="457200" marR="0" lvl="2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4/1/2026 – 4/33/2026</a:t>
                      </a:r>
                    </a:p>
                    <a:p>
                      <a:pPr marL="457200" marR="0" lvl="3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5/1/2026 – 5/31/2026</a:t>
                      </a:r>
                    </a:p>
                    <a:p>
                      <a:pPr marL="457200" marR="0" lvl="3" indent="-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C223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6/1/2026 – 6/30/2026</a:t>
                      </a:r>
                    </a:p>
                  </a:txBody>
                  <a:tcPr marL="37799" marR="37799" marT="18900" marB="18900" anchor="ctr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906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8355698"/>
      </p:ext>
    </p:extLst>
  </p:cSld>
  <p:clrMapOvr>
    <a:masterClrMapping/>
  </p:clrMapOvr>
</p:sld>
</file>

<file path=ppt/theme/theme1.xml><?xml version="1.0" encoding="utf-8"?>
<a:theme xmlns:a="http://schemas.openxmlformats.org/drawingml/2006/main" name="2_PBGH">
  <a:themeElements>
    <a:clrScheme name="PBGH_r2 1">
      <a:dk1>
        <a:srgbClr val="0C223E"/>
      </a:dk1>
      <a:lt1>
        <a:srgbClr val="FFFFFF"/>
      </a:lt1>
      <a:dk2>
        <a:srgbClr val="6B6D64"/>
      </a:dk2>
      <a:lt2>
        <a:srgbClr val="C5BCB6"/>
      </a:lt2>
      <a:accent1>
        <a:srgbClr val="00ADEC"/>
      </a:accent1>
      <a:accent2>
        <a:srgbClr val="007EAD"/>
      </a:accent2>
      <a:accent3>
        <a:srgbClr val="73CFF4"/>
      </a:accent3>
      <a:accent4>
        <a:srgbClr val="A4CD66"/>
      </a:accent4>
      <a:accent5>
        <a:srgbClr val="F79F32"/>
      </a:accent5>
      <a:accent6>
        <a:srgbClr val="BD2F29"/>
      </a:accent6>
      <a:hlink>
        <a:srgbClr val="0563C1"/>
      </a:hlink>
      <a:folHlink>
        <a:srgbClr val="954F72"/>
      </a:folHlink>
    </a:clrScheme>
    <a:fontScheme name="PBGH">
      <a:majorFont>
        <a:latin typeface="Source Serif Pro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ource Serif Pro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1"/>
        </a:solidFill>
      </a:spPr>
      <a:bodyPr vert="horz" wrap="square" lIns="731520" tIns="91440" rIns="91440" bIns="45720" rtlCol="0" anchor="ctr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4352624-B72E-E94D-82C6-382C72E382C0}" vid="{935D16D7-4FBA-8241-927E-A702C545CB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885</Words>
  <Application>Microsoft Office PowerPoint</Application>
  <PresentationFormat>Widescreen</PresentationFormat>
  <Paragraphs>247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Aptos</vt:lpstr>
      <vt:lpstr>Arial</vt:lpstr>
      <vt:lpstr>Calibri</vt:lpstr>
      <vt:lpstr>Palatino Linotype</vt:lpstr>
      <vt:lpstr>Source Serif Pro</vt:lpstr>
      <vt:lpstr>Source Serif Pro </vt:lpstr>
      <vt:lpstr>Source Serif Pro Light</vt:lpstr>
      <vt:lpstr>Source Serif Pro SemiBold</vt:lpstr>
      <vt:lpstr>WORK SANS LIGHT ROMAN</vt:lpstr>
      <vt:lpstr>Work Sans Medium</vt:lpstr>
      <vt:lpstr>2_PBGH</vt:lpstr>
      <vt:lpstr>CalHIVE BHI Data Cycles’ Timeline and Reporting Periods</vt:lpstr>
      <vt:lpstr>CalHIVE BHI Data Cycles’ Timeline and Reporting Periods</vt:lpstr>
      <vt:lpstr>CalHIVE BHI Data Cycles’ Timeline and Reporting Periods</vt:lpstr>
      <vt:lpstr>CalHIVE BHI Data Cycles’ Timeline and Reporting Periods</vt:lpstr>
      <vt:lpstr>CalHIVE BHI Data Cycles’ Timeline and Reporting Periods</vt:lpstr>
      <vt:lpstr>CalHIVE BHI Data Cycles’ Timeline and Reporting Periods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Baer</dc:creator>
  <cp:lastModifiedBy>Anna Baer</cp:lastModifiedBy>
  <cp:revision>1</cp:revision>
  <dcterms:created xsi:type="dcterms:W3CDTF">2025-08-28T21:43:33Z</dcterms:created>
  <dcterms:modified xsi:type="dcterms:W3CDTF">2025-08-28T22:02:29Z</dcterms:modified>
</cp:coreProperties>
</file>