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  <p:sldMasterId id="2147483701" r:id="rId2"/>
  </p:sldMasterIdLst>
  <p:notesMasterIdLst>
    <p:notesMasterId r:id="rId5"/>
  </p:notesMasterIdLst>
  <p:handoutMasterIdLst>
    <p:handoutMasterId r:id="rId6"/>
  </p:handoutMasterIdLst>
  <p:sldIdLst>
    <p:sldId id="257" r:id="rId3"/>
    <p:sldId id="274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R Garcia" initials="JG" lastIdx="1" clrIdx="6">
    <p:extLst>
      <p:ext uri="{19B8F6BF-5375-455C-9EA6-DF929625EA0E}">
        <p15:presenceInfo xmlns:p15="http://schemas.microsoft.com/office/powerpoint/2012/main" userId="W7fVAAUKqiz7UgWdnvGAJUNbT/DRHz6+4kAG5IExz20=" providerId="None"/>
      </p:ext>
    </p:extLst>
  </p:cmAuthor>
  <p:cmAuthor id="1" name="Peter Robertson" initials="PR" lastIdx="9" clrIdx="0">
    <p:extLst>
      <p:ext uri="{19B8F6BF-5375-455C-9EA6-DF929625EA0E}">
        <p15:presenceInfo xmlns:p15="http://schemas.microsoft.com/office/powerpoint/2012/main" userId="NOLabTEdEH7k8kG52sxEZnQZzOeHMDPolDhGTHNNh4c=" providerId="None"/>
      </p:ext>
    </p:extLst>
  </p:cmAuthor>
  <p:cmAuthor id="2" name="Kristina Mody" initials="KM [2]" lastIdx="9" clrIdx="1">
    <p:extLst>
      <p:ext uri="{19B8F6BF-5375-455C-9EA6-DF929625EA0E}">
        <p15:presenceInfo xmlns:p15="http://schemas.microsoft.com/office/powerpoint/2012/main" userId="4iB3R2pgBT21tzoiMGwkd4+TGBiM6GVSxLpYNOm0gRc=" providerId="None"/>
      </p:ext>
    </p:extLst>
  </p:cmAuthor>
  <p:cmAuthor id="3" name="Kristina Mody" initials="KM" lastIdx="163" clrIdx="2">
    <p:extLst>
      <p:ext uri="{19B8F6BF-5375-455C-9EA6-DF929625EA0E}">
        <p15:presenceInfo xmlns:p15="http://schemas.microsoft.com/office/powerpoint/2012/main" userId="S::Kmody@pbgh.org::8babc790-697f-4438-9960-df5a822dc412" providerId="AD"/>
      </p:ext>
    </p:extLst>
  </p:cmAuthor>
  <p:cmAuthor id="4" name="Natalie Martin" initials="NM" lastIdx="317" clrIdx="3"/>
  <p:cmAuthor id="5" name="Deena Pourshaban" initials="DP" lastIdx="49" clrIdx="4"/>
  <p:cmAuthor id="6" name="Jose Ordonez" initials="JO" lastIdx="1" clrIdx="5">
    <p:extLst>
      <p:ext uri="{19B8F6BF-5375-455C-9EA6-DF929625EA0E}">
        <p15:presenceInfo xmlns:p15="http://schemas.microsoft.com/office/powerpoint/2012/main" userId="c3tIk+i8wJKCNt+CCbwiNzJdjW8W7VB//j3gw5U0R2A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  <a:srgbClr val="5720B0"/>
    <a:srgbClr val="F8A032"/>
    <a:srgbClr val="F3DC71"/>
    <a:srgbClr val="C6E86A"/>
    <a:srgbClr val="FEC63F"/>
    <a:srgbClr val="78623A"/>
    <a:srgbClr val="C5BCB7"/>
    <a:srgbClr val="988E86"/>
    <a:srgbClr val="6C6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1497" autoAdjust="0"/>
  </p:normalViewPr>
  <p:slideViewPr>
    <p:cSldViewPr snapToGrid="0" snapToObjects="1">
      <p:cViewPr varScale="1">
        <p:scale>
          <a:sx n="45" d="100"/>
          <a:sy n="45" d="100"/>
        </p:scale>
        <p:origin x="888" y="27"/>
      </p:cViewPr>
      <p:guideLst/>
    </p:cSldViewPr>
  </p:slideViewPr>
  <p:outlineViewPr>
    <p:cViewPr>
      <p:scale>
        <a:sx n="33" d="100"/>
        <a:sy n="33" d="100"/>
      </p:scale>
      <p:origin x="0" y="-24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1CBB02-022B-42BE-834A-99EB8BC3B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6DB8-2645-4555-AF80-E86B5739D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1BD3-DA87-4A99-BE79-7D11E6F0D515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80251-A993-4F6D-95A4-16E9F3933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720FB-E5B5-46AD-A50E-5BB1C5832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D46D-774A-4CCA-9B56-6C7125C3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2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7CCB-70DD-5341-B1D1-72283B2846E6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4C27-286C-B84B-92C0-69DBC47CB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jrgarcia@pbgh.org" TargetMode="External"/><Relationship Id="rId13" Type="http://schemas.openxmlformats.org/officeDocument/2006/relationships/image" Target="../media/image11.jpg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9.jpg"/><Relationship Id="rId5" Type="http://schemas.openxmlformats.org/officeDocument/2006/relationships/hyperlink" Target="mailto:elind@pbgh.org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Your CalHIVE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235804" y="1809246"/>
            <a:ext cx="362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 Insights, Analytics &amp;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Manager</a:t>
            </a: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8065446" y="5122831"/>
            <a:ext cx="193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Project Manager</a:t>
            </a:r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8065447" y="3512037"/>
            <a:ext cx="264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Administrative &amp; Operations Coordinator</a:t>
            </a:r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8071985" y="1828968"/>
            <a:ext cx="2282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Data Analyst</a:t>
            </a:r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2235804" y="3466038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1017974" y="14005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6789701" y="140056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6789701" y="2967133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Administrative Assistance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28269-B689-43DE-85AE-D2575DA6E0A6}"/>
              </a:ext>
            </a:extLst>
          </p:cNvPr>
          <p:cNvSpPr/>
          <p:nvPr userDrawn="1"/>
        </p:nvSpPr>
        <p:spPr>
          <a:xfrm>
            <a:off x="6743090" y="4694423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61376-B79D-46DC-B097-44A8D44AFF43}"/>
              </a:ext>
            </a:extLst>
          </p:cNvPr>
          <p:cNvSpPr txBox="1"/>
          <p:nvPr userDrawn="1"/>
        </p:nvSpPr>
        <p:spPr>
          <a:xfrm>
            <a:off x="2235804" y="5122831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J.R. Garcia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8"/>
              </a:rPr>
              <a:t>jrgarcia@pbgh.org</a:t>
            </a:r>
            <a:endParaRPr lang="en-US" sz="1200" dirty="0">
              <a:cs typeface="Calibri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9" y="1828968"/>
            <a:ext cx="914400" cy="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7" y="5171370"/>
            <a:ext cx="914400" cy="822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1" y="1826215"/>
            <a:ext cx="914400" cy="832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5ED16-0C4C-48FD-A64C-16FAFACC60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39479" y="5171370"/>
            <a:ext cx="914400" cy="9144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80" y="35215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851729" y="3521535"/>
            <a:ext cx="972292" cy="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8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40B7BA4F-06D9-A74B-8F79-1374F83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290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51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6924"/>
            <a:ext cx="11988800" cy="5092700"/>
          </a:xfrm>
        </p:spPr>
        <p:txBody>
          <a:bodyPr/>
          <a:lstStyle>
            <a:lvl1pPr marL="34289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latin typeface="Avenir Light" charset="0"/>
                <a:ea typeface="Avenir Light" charset="0"/>
                <a:cs typeface="Avenir Light" charset="0"/>
              </a:defRPr>
            </a:lvl2pPr>
            <a:lvl3pPr marL="1005815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latin typeface="Avenir Light" charset="0"/>
                <a:ea typeface="Avenir Light" charset="0"/>
                <a:cs typeface="Avenir Light" charset="0"/>
              </a:defRPr>
            </a:lvl4pPr>
            <a:lvl5pPr marL="155444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8E508342-4D66-3444-A76D-0B3E9F42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1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2816352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1182815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8E0962A9-EAB4-264C-9690-57808561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60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33" y="121450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152" y="121564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9C4C7C50-6CE2-BF40-8E91-57991171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35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4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785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917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101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E1595A7A-84C1-574E-8A56-22F2C5725DC1}"/>
              </a:ext>
            </a:extLst>
          </p:cNvPr>
          <p:cNvSpPr txBox="1">
            <a:spLocks/>
          </p:cNvSpPr>
          <p:nvPr userDrawn="1"/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i="1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Slide </a:t>
            </a:r>
            <a:fld id="{835BB32D-CF2E-724F-8734-8F60CE67A029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96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94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9EBF1DA8-93E5-3A4A-83AC-F4AE12542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8">
            <a:extLst>
              <a:ext uri="{FF2B5EF4-FFF2-40B4-BE49-F238E27FC236}">
                <a16:creationId xmlns:a16="http://schemas.microsoft.com/office/drawing/2014/main" id="{45620D1B-4770-7C49-8FBD-DAC37001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" y="3995928"/>
            <a:ext cx="103632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533" y="4596384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5168" y="381000"/>
            <a:ext cx="11297920" cy="3313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0594749B-9C8B-0A44-940A-AC3DC9F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4068816"/>
            <a:ext cx="10363200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0016" y="4669536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20948A59-D91F-5D43-86A2-44C11266A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4642"/>
            <a:ext cx="11767128" cy="934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E4D2B10-F47E-7543-BFBC-3E8401DF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3368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C8F08DD4-8755-5F43-8777-CDB3E4E9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2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8">
            <a:extLst>
              <a:ext uri="{FF2B5EF4-FFF2-40B4-BE49-F238E27FC236}">
                <a16:creationId xmlns:a16="http://schemas.microsoft.com/office/drawing/2014/main" id="{74A7AE70-79F8-EA49-9A47-7654C793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DB208-7C5C-6548-819A-407D916C14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392767" y="366150"/>
            <a:ext cx="7458092" cy="2656791"/>
          </a:xfrm>
          <a:prstGeom prst="rect">
            <a:avLst/>
          </a:prstGeom>
          <a:effectLst/>
        </p:spPr>
      </p:pic>
      <p:sp>
        <p:nvSpPr>
          <p:cNvPr id="6" name="Shape 9">
            <a:extLst>
              <a:ext uri="{FF2B5EF4-FFF2-40B4-BE49-F238E27FC236}">
                <a16:creationId xmlns:a16="http://schemas.microsoft.com/office/drawing/2014/main" id="{E5989C07-E2C0-9947-BF7F-9137E01C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027" y="2986361"/>
            <a:ext cx="9144000" cy="21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5400" spc="1020" baseline="0">
                <a:latin typeface="Avenir Book" panose="02000503020000020003" pitchFamily="2" charset="0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en-US" sz="5765" cap="all" spc="1153" dirty="0">
                <a:solidFill>
                  <a:srgbClr val="514E4A"/>
                </a:solidFill>
              </a:rPr>
              <a:t>Click to edit Master title style</a:t>
            </a:r>
            <a:endParaRPr sz="5765" cap="all" spc="1153" dirty="0">
              <a:solidFill>
                <a:srgbClr val="514E4A"/>
              </a:solidFill>
            </a:endParaRP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416E2589-3E66-B744-A1BA-72B64143F6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5823" y="5270373"/>
            <a:ext cx="7310437" cy="84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114297" indent="0" algn="ctr">
              <a:buNone/>
              <a:defRPr/>
            </a:lvl1pPr>
            <a:lvl2pPr>
              <a:defRPr sz="2391"/>
            </a:lvl2pPr>
            <a:lvl3pPr>
              <a:defRPr sz="2391"/>
            </a:lvl3pPr>
            <a:lvl4pPr>
              <a:defRPr sz="2391"/>
            </a:lvl4pPr>
            <a:lvl5pPr>
              <a:defRPr sz="2391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rgbClr val="514E4A"/>
                </a:solidFill>
              </a:rPr>
              <a:t>Body Level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8897-12F0-FA4D-B84D-F9F12E6FD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995" y="490845"/>
            <a:ext cx="4966009" cy="22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E1AB07C4-F4AD-C942-BAEA-67B4CA5A8891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934916A-50E5-064F-944B-712387868C41}"/>
              </a:ext>
            </a:extLst>
          </p:cNvPr>
          <p:cNvSpPr/>
          <p:nvPr userDrawn="1"/>
        </p:nvSpPr>
        <p:spPr>
          <a:xfrm>
            <a:off x="532152" y="0"/>
            <a:ext cx="2533779" cy="67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7E25AE2-B775-8A49-82AD-FEAFB583F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517" y="1828800"/>
            <a:ext cx="10580289" cy="4191000"/>
          </a:xfrm>
          <a:prstGeom prst="rect">
            <a:avLst/>
          </a:prstGeom>
        </p:spPr>
        <p:txBody>
          <a:bodyPr>
            <a:normAutofit/>
          </a:bodyPr>
          <a:lstStyle>
            <a:lvl1pPr defTabSz="685783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lang="en-US" sz="1500" b="0" i="0" baseline="0" dirty="0">
                <a:solidFill>
                  <a:schemeClr val="tx2"/>
                </a:solidFill>
                <a:latin typeface="+mn-lt"/>
                <a:ea typeface="Tahoma" charset="0"/>
                <a:cs typeface="Tahom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1351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Body text should be 20 pt. Calibri font, </a:t>
            </a:r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 err="1"/>
              <a:t>Asdfasf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dadsf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asdfds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D147-E6D9-4521-9775-3D7C04C9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1" y="381000"/>
            <a:ext cx="10515600" cy="1143000"/>
          </a:xfrm>
        </p:spPr>
        <p:txBody>
          <a:bodyPr anchor="ctr" anchorCtr="0">
            <a:normAutofit/>
          </a:bodyPr>
          <a:lstStyle>
            <a:lvl1pPr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6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4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45" y="1282701"/>
            <a:ext cx="11767128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0" y="265834"/>
            <a:ext cx="12192000" cy="84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113155" y="64150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8A208C69-750D-E240-A6AD-129046C140CA}"/>
              </a:ext>
            </a:extLst>
          </p:cNvPr>
          <p:cNvSpPr txBox="1">
            <a:spLocks/>
          </p:cNvSpPr>
          <p:nvPr userDrawn="1"/>
        </p:nvSpPr>
        <p:spPr>
          <a:xfrm>
            <a:off x="261494" y="6388032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latin typeface="Avenir Book" panose="02000503020000020003" pitchFamily="2" charset="0"/>
              </a:rPr>
              <a:t>Prepared by Elevation Health Partners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A89C7-67E9-664F-930B-B981E4D3E52B}"/>
              </a:ext>
            </a:extLst>
          </p:cNvPr>
          <p:cNvSpPr/>
          <p:nvPr userDrawn="1"/>
        </p:nvSpPr>
        <p:spPr>
          <a:xfrm>
            <a:off x="0" y="0"/>
            <a:ext cx="12192000" cy="2578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7CEDA-D14B-EF4C-B780-790E439CF0D1}"/>
              </a:ext>
            </a:extLst>
          </p:cNvPr>
          <p:cNvSpPr/>
          <p:nvPr userDrawn="1"/>
        </p:nvSpPr>
        <p:spPr>
          <a:xfrm>
            <a:off x="-16933" y="6795007"/>
            <a:ext cx="12208933" cy="6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8832-9EC6-824A-8C1D-07CBFEE14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2" name="Picture 8" descr="Transparent Background_Negative 3.png">
            <a:extLst>
              <a:ext uri="{FF2B5EF4-FFF2-40B4-BE49-F238E27FC236}">
                <a16:creationId xmlns:a16="http://schemas.microsoft.com/office/drawing/2014/main" id="{D99621A9-A562-EB4C-8D68-A2AD1EF2C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39" y="6159398"/>
            <a:ext cx="328383" cy="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4000" b="0" i="0" kern="1200" cap="none" spc="-100" baseline="0">
          <a:ln>
            <a:noFill/>
          </a:ln>
          <a:solidFill>
            <a:schemeClr val="tx2"/>
          </a:solidFill>
          <a:effectLst/>
          <a:latin typeface="Avenir Light" charset="0"/>
          <a:ea typeface="Avenir Light" charset="0"/>
          <a:cs typeface="Avenir Light" charset="0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22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005815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554441" indent="-228594" algn="l" defTabSz="914377" rtl="0" eaLnBrk="1" latinLnBrk="0" hangingPunct="1">
        <a:spcBef>
          <a:spcPct val="20000"/>
        </a:spcBef>
        <a:buClrTx/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Behavioral Health Integration Improvement Collaborative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939" y="3572933"/>
            <a:ext cx="5243511" cy="148816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800" b="1" dirty="0">
                <a:latin typeface="Work Sans" pitchFamily="2" charset="0"/>
                <a:ea typeface="Source Serif Pro"/>
              </a:rPr>
              <a:t>Phase 2: Get Started</a:t>
            </a:r>
          </a:p>
          <a:p>
            <a:r>
              <a:rPr lang="en-US" sz="2800" b="1" dirty="0">
                <a:latin typeface="Work Sans" pitchFamily="2" charset="0"/>
                <a:ea typeface="Source Serif Pro"/>
              </a:rPr>
              <a:t>Activity 2.1</a:t>
            </a:r>
          </a:p>
          <a:p>
            <a:r>
              <a:rPr lang="en-US" sz="2800" dirty="0">
                <a:latin typeface="Work Sans" pitchFamily="2" charset="0"/>
                <a:ea typeface="Source Serif Pro"/>
              </a:rPr>
              <a:t>BH Community Prevalence</a:t>
            </a:r>
            <a:br>
              <a:rPr lang="en-US" sz="2800" dirty="0">
                <a:latin typeface="Work Sans" pitchFamily="2" charset="0"/>
                <a:ea typeface="Source Serif Pro"/>
              </a:rPr>
            </a:br>
            <a:endParaRPr lang="en-US" sz="2800" dirty="0">
              <a:latin typeface="Work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21A0-2EF1-477A-9623-D6056B92D5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2701-75B6-4C07-85C2-6454EA00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Prevalence</a:t>
            </a:r>
            <a:br>
              <a:rPr lang="en-US" dirty="0"/>
            </a:br>
            <a:r>
              <a:rPr lang="en-US" b="0" i="1" dirty="0"/>
              <a:t>Completed for at least one data element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EE184F7-CCB2-40EF-9509-DB604938B98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1755204"/>
              </p:ext>
            </p:extLst>
          </p:nvPr>
        </p:nvGraphicFramePr>
        <p:xfrm>
          <a:off x="838200" y="1274444"/>
          <a:ext cx="10515600" cy="1828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691809">
                  <a:extLst>
                    <a:ext uri="{9D8B030D-6E8A-4147-A177-3AD203B41FA5}">
                      <a16:colId xmlns:a16="http://schemas.microsoft.com/office/drawing/2014/main" val="1569630874"/>
                    </a:ext>
                  </a:extLst>
                </a:gridCol>
                <a:gridCol w="7823791">
                  <a:extLst>
                    <a:ext uri="{9D8B030D-6E8A-4147-A177-3AD203B41FA5}">
                      <a16:colId xmlns:a16="http://schemas.microsoft.com/office/drawing/2014/main" val="3802597092"/>
                    </a:ext>
                  </a:extLst>
                </a:gridCol>
              </a:tblGrid>
              <a:tr h="362736">
                <a:tc>
                  <a:txBody>
                    <a:bodyPr/>
                    <a:lstStyle/>
                    <a:p>
                      <a:r>
                        <a:rPr lang="en-US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104472"/>
                  </a:ext>
                </a:extLst>
              </a:tr>
              <a:tr h="362736">
                <a:tc>
                  <a:txBody>
                    <a:bodyPr/>
                    <a:lstStyle/>
                    <a:p>
                      <a:r>
                        <a:rPr lang="en-US" dirty="0"/>
                        <a:t>Data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37327"/>
                  </a:ext>
                </a:extLst>
              </a:tr>
              <a:tr h="362736">
                <a:tc>
                  <a:txBody>
                    <a:bodyPr/>
                    <a:lstStyle/>
                    <a:p>
                      <a:r>
                        <a:rPr lang="en-US" dirty="0"/>
                        <a:t>Location(s)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831387"/>
                  </a:ext>
                </a:extLst>
              </a:tr>
              <a:tr h="362736">
                <a:tc>
                  <a:txBody>
                    <a:bodyPr/>
                    <a:lstStyle/>
                    <a:p>
                      <a:r>
                        <a:rPr lang="en-US" dirty="0"/>
                        <a:t>Prevalence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78693"/>
                  </a:ext>
                </a:extLst>
              </a:tr>
              <a:tr h="225976">
                <a:tc>
                  <a:txBody>
                    <a:bodyPr/>
                    <a:lstStyle/>
                    <a:p>
                      <a:r>
                        <a:rPr lang="en-US" dirty="0"/>
                        <a:t>Team implications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13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1503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EHP_1">
  <a:themeElements>
    <a:clrScheme name="Test 2">
      <a:dk1>
        <a:srgbClr val="514E49"/>
      </a:dk1>
      <a:lt1>
        <a:srgbClr val="F4F3F5"/>
      </a:lt1>
      <a:dk2>
        <a:srgbClr val="53585F"/>
      </a:dk2>
      <a:lt2>
        <a:srgbClr val="DCDEE0"/>
      </a:lt2>
      <a:accent1>
        <a:srgbClr val="616161"/>
      </a:accent1>
      <a:accent2>
        <a:srgbClr val="BFBFBF"/>
      </a:accent2>
      <a:accent3>
        <a:srgbClr val="DCBD23"/>
      </a:accent3>
      <a:accent4>
        <a:srgbClr val="808080"/>
      </a:accent4>
      <a:accent5>
        <a:srgbClr val="000080"/>
      </a:accent5>
      <a:accent6>
        <a:srgbClr val="0098B3"/>
      </a:accent6>
      <a:hlink>
        <a:srgbClr val="00BAB3"/>
      </a:hlink>
      <a:folHlink>
        <a:srgbClr val="0432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P PPT Template 2019" id="{38EC11E4-7563-C048-BE42-99DE5E037309}" vid="{E5A18640-05B1-934E-A754-617CFC1969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14320</TotalTime>
  <Words>38</Words>
  <Application>Microsoft Office PowerPoint</Application>
  <PresentationFormat>Widescreen</PresentationFormat>
  <Paragraphs>12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Arial</vt:lpstr>
      <vt:lpstr>Avenir Book</vt:lpstr>
      <vt:lpstr>Avenir Light</vt:lpstr>
      <vt:lpstr>Calibri</vt:lpstr>
      <vt:lpstr>Source Serif Pro</vt:lpstr>
      <vt:lpstr>Source Serif Pro SemiBold</vt:lpstr>
      <vt:lpstr>Wingdings</vt:lpstr>
      <vt:lpstr>Work Sans</vt:lpstr>
      <vt:lpstr>WORK SANS LIGHT ROMAN</vt:lpstr>
      <vt:lpstr>PBGH</vt:lpstr>
      <vt:lpstr>EHP_1</vt:lpstr>
      <vt:lpstr>Behavioral Health Integration Improvement Collaborative</vt:lpstr>
      <vt:lpstr>Community Prevalence Completed for at least one data element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Our Faculty</dc:title>
  <dc:creator>Natalie Martin</dc:creator>
  <cp:lastModifiedBy>Kristina Mody</cp:lastModifiedBy>
  <cp:revision>1146</cp:revision>
  <dcterms:created xsi:type="dcterms:W3CDTF">2021-04-01T19:03:19Z</dcterms:created>
  <dcterms:modified xsi:type="dcterms:W3CDTF">2021-09-21T19:34:06Z</dcterms:modified>
</cp:coreProperties>
</file>