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294" r:id="rId2"/>
    <p:sldId id="293" r:id="rId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lex" initials="k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3A0912A-45B3-4F6F-8F1C-F3A9C61AF67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9C46DD4-14F0-4A3E-893C-5C66C2C2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3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4C27-286C-B84B-92C0-69DBC47CBDD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4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lnSpc>
                <a:spcPct val="110000"/>
              </a:lnSpc>
              <a:spcBef>
                <a:spcPts val="309"/>
              </a:spcBef>
              <a:defRPr/>
            </a:pPr>
            <a:endParaRPr lang="en-US" dirty="0">
              <a:cs typeface="Microsoft New Tai L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F19303DE-3E45-4DD3-9505-92EF4803EF97}" type="slidenum">
              <a:rPr lang="en-US">
                <a:solidFill>
                  <a:prstClr val="black"/>
                </a:solidFill>
                <a:latin typeface="Microsoft New Tai Lue"/>
              </a:rPr>
              <a:pPr defTabSz="942289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26590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58925"/>
            <a:ext cx="6489211" cy="2742289"/>
          </a:xfrm>
        </p:spPr>
        <p:txBody>
          <a:bodyPr/>
          <a:lstStyle>
            <a:lvl1pPr>
              <a:lnSpc>
                <a:spcPct val="90000"/>
              </a:lnSpc>
              <a:defRPr sz="6600" kern="100" cap="all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</a:t>
            </a:r>
            <a:r>
              <a:rPr lang="en-US" dirty="0" err="1"/>
              <a:t>slidedoc</a:t>
            </a:r>
            <a:r>
              <a:rPr lang="en-US" dirty="0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609601" y="3496727"/>
            <a:ext cx="1996017" cy="2512484"/>
          </a:xfrm>
        </p:spPr>
        <p:txBody>
          <a:bodyPr anchor="b"/>
          <a:lstStyle>
            <a:lvl1pPr>
              <a:lnSpc>
                <a:spcPct val="100000"/>
              </a:lnSpc>
              <a:defRPr sz="1300">
                <a:solidFill>
                  <a:schemeClr val="tx2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2" name="Straight Connector 61"/>
          <p:cNvCxnSpPr>
            <a:cxnSpLocks/>
          </p:cNvCxnSpPr>
          <p:nvPr userDrawn="1"/>
        </p:nvCxnSpPr>
        <p:spPr>
          <a:xfrm>
            <a:off x="1908315" y="6586054"/>
            <a:ext cx="437321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7345793" y="5181599"/>
            <a:ext cx="1996017" cy="1022351"/>
          </a:xfrm>
        </p:spPr>
        <p:txBody>
          <a:bodyPr anchor="b"/>
          <a:lstStyle>
            <a:lvl1pPr algn="r">
              <a:lnSpc>
                <a:spcPct val="100000"/>
              </a:lnSpc>
              <a:defRPr sz="13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9586384" y="5181599"/>
            <a:ext cx="1996017" cy="1022351"/>
          </a:xfrm>
        </p:spPr>
        <p:txBody>
          <a:bodyPr anchor="b"/>
          <a:lstStyle>
            <a:lvl1pPr algn="r">
              <a:lnSpc>
                <a:spcPct val="100000"/>
              </a:lnSpc>
              <a:defRPr sz="13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97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48101"/>
            <a:ext cx="5638800" cy="1695849"/>
          </a:xfrm>
        </p:spPr>
        <p:txBody>
          <a:bodyPr>
            <a:spAutoFit/>
          </a:bodyPr>
          <a:lstStyle>
            <a:lvl1pPr>
              <a:defRPr sz="5800" kern="100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342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86868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 userDrawn="1"/>
          </p:nvCxnSpPr>
          <p:spPr>
            <a:xfrm>
              <a:off x="111372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 userDrawn="1"/>
          </p:nvCxnSpPr>
          <p:spPr>
            <a:xfrm>
              <a:off x="130062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>
              <a:off x="195439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 userDrawn="1"/>
          </p:nvCxnSpPr>
          <p:spPr>
            <a:xfrm>
              <a:off x="214305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 userDrawn="1"/>
          </p:nvCxnSpPr>
          <p:spPr>
            <a:xfrm>
              <a:off x="279682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 userDrawn="1"/>
          </p:nvCxnSpPr>
          <p:spPr>
            <a:xfrm>
              <a:off x="2990753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363925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382907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44787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467033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532410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551276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616653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635519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700896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719761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785139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80400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572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0" y="6858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0" y="61785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0" y="64071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 userDrawn="1"/>
          </p:nvCxnSpPr>
          <p:spPr>
            <a:xfrm flipH="1">
              <a:off x="0" y="34290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975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82450A91-3DE9-460D-B232-5841D7518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25"/>
          <a:stretch/>
        </p:blipFill>
        <p:spPr>
          <a:xfrm>
            <a:off x="0" y="-23396"/>
            <a:ext cx="7609980" cy="6904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A4737D-FCC8-974E-9422-EBAA8AB9C0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5942671" y="264581"/>
            <a:ext cx="5903124" cy="63178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6147AB-EA55-A04E-B208-2B0D18827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074A7B9-1C13-B24B-87C1-39A34AFD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8467" y="3572933"/>
            <a:ext cx="4902200" cy="1075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1F5F2EBD-2B86-F74E-A60D-A6AF107F45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7939" y="463128"/>
            <a:ext cx="4902200" cy="40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date 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EE99A3-184E-A948-94A5-C5B30F5D0A47}"/>
              </a:ext>
            </a:extLst>
          </p:cNvPr>
          <p:cNvCxnSpPr>
            <a:cxnSpLocks/>
          </p:cNvCxnSpPr>
          <p:nvPr userDrawn="1"/>
        </p:nvCxnSpPr>
        <p:spPr>
          <a:xfrm>
            <a:off x="6357938" y="3479946"/>
            <a:ext cx="490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3A2D698-10F6-ED4F-A169-FC795BFE1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557" y="5704810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8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4242736" cy="1228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3198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5105400" y="685800"/>
            <a:ext cx="6477000" cy="1228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2853797" y="23198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5097993" y="23198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7342189" y="23198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9586384" y="23198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2228136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2853797" y="2228136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5097993" y="2228136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7342189" y="2228136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9586384" y="2228136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609601" y="4428070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2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853797" y="4428070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3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5097993" y="4428070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4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7342189" y="4428070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5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9586384" y="4428070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609601" y="4336335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7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2853797" y="4336335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8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5097993" y="4336335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9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7342189" y="4336335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80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9586384" y="4336335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</p:spTree>
    <p:extLst>
      <p:ext uri="{BB962C8B-B14F-4D97-AF65-F5344CB8AC3E}">
        <p14:creationId xmlns:p14="http://schemas.microsoft.com/office/powerpoint/2010/main" val="121000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735017" y="6407150"/>
            <a:ext cx="8985049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1511277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1735017" y="3429000"/>
            <a:ext cx="3095673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735017" y="6407150"/>
            <a:ext cx="8985049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03676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448" y="3429000"/>
            <a:ext cx="6478953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735017" y="6407150"/>
            <a:ext cx="8985049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94228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F7A2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448" y="685800"/>
            <a:ext cx="3095673" cy="5492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0"/>
          </p:nvPr>
        </p:nvSpPr>
        <p:spPr>
          <a:xfrm>
            <a:off x="8471877" y="685800"/>
            <a:ext cx="3110523" cy="5492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735017" y="6407150"/>
            <a:ext cx="8985049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2986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F7A2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103448" y="3429000"/>
            <a:ext cx="3095673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8471877" y="3429000"/>
            <a:ext cx="3110523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735017" y="6407150"/>
            <a:ext cx="8985049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162204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F7A2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103448" y="3429000"/>
            <a:ext cx="3095673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8471877" y="3429000"/>
            <a:ext cx="3110523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1735017" y="3429000"/>
            <a:ext cx="3095673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35017" y="6407150"/>
            <a:ext cx="8985049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169217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F7A2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407150"/>
            <a:ext cx="10110465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58250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4242736" cy="122802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All Click To Edit 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5437" y="685800"/>
            <a:ext cx="6476963" cy="5492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More</a:t>
            </a:r>
          </a:p>
          <a:p>
            <a:pPr lvl="8"/>
            <a:r>
              <a:rPr lang="en-US" dirty="0"/>
              <a:t>More</a:t>
            </a:r>
          </a:p>
        </p:txBody>
      </p:sp>
      <p:cxnSp>
        <p:nvCxnSpPr>
          <p:cNvPr id="69" name="Straight Connector 68"/>
          <p:cNvCxnSpPr/>
          <p:nvPr userDrawn="1"/>
        </p:nvCxnSpPr>
        <p:spPr>
          <a:xfrm>
            <a:off x="609600" y="460057"/>
            <a:ext cx="4242736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 userDrawn="1"/>
        </p:nvCxnSpPr>
        <p:spPr>
          <a:xfrm>
            <a:off x="5105437" y="460057"/>
            <a:ext cx="6476963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 userDrawn="1"/>
        </p:nvSpPr>
        <p:spPr>
          <a:xfrm>
            <a:off x="11457366" y="6397716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2385CB4A-7E96-44CA-B116-B71B544B697D}" type="slidenum">
              <a:rPr lang="en-US" sz="800" smtClean="0">
                <a:solidFill>
                  <a:schemeClr val="bg2"/>
                </a:solidFill>
              </a:rPr>
              <a:pPr algn="r"/>
              <a:t>‹#›</a:t>
            </a:fld>
            <a:endParaRPr lang="en-US" sz="800" dirty="0">
              <a:solidFill>
                <a:schemeClr val="bg2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9369290-A531-4054-8429-F5D2E5015FA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411" y="6286267"/>
            <a:ext cx="444328" cy="288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77A7B7-CD43-4F22-9214-6A9C360A763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86266"/>
            <a:ext cx="384344" cy="2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9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b="1" kern="1200" spc="-15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​"/>
        <a:defRPr sz="1500" b="0" i="1" kern="1200">
          <a:solidFill>
            <a:schemeClr val="accent1"/>
          </a:solidFill>
          <a:latin typeface="Corbel" panose="020B0503020204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500" i="1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100" b="1" kern="1200">
          <a:solidFill>
            <a:srgbClr val="567C96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0" indent="0" algn="l" defTabSz="914400" rtl="0" eaLnBrk="1" latinLnBrk="0" hangingPunct="1">
        <a:lnSpc>
          <a:spcPct val="114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100" kern="1200">
          <a:solidFill>
            <a:schemeClr val="tx2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171450" indent="-17145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344488" indent="-173038" algn="l" defTabSz="914400" rtl="0" eaLnBrk="1" latinLnBrk="0" hangingPunct="1">
        <a:lnSpc>
          <a:spcPct val="85000"/>
        </a:lnSpc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11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​"/>
        <a:defRPr sz="1500" i="1" kern="1200" baseline="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7pPr>
      <a:lvl8pPr marL="171450" indent="-17145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8pPr>
      <a:lvl9pPr marL="344488" indent="-173038" algn="l" defTabSz="914400" rtl="0" eaLnBrk="1" latinLnBrk="0" hangingPunct="1"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0071E3-E534-F045-83E6-47157B97E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Behavioral Health Integration Improvement Collaborative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6A91D5D-163F-9A4B-8734-D30BF47AF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8466" y="3572933"/>
            <a:ext cx="5242984" cy="1075267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Work Sans" pitchFamily="2" charset="0"/>
                <a:ea typeface="Source Serif Pro"/>
              </a:rPr>
              <a:t>Phase 2: Get Started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Work Sans" pitchFamily="2" charset="0"/>
                <a:ea typeface="Source Serif Pro"/>
              </a:rPr>
              <a:t>Activity 2.10</a:t>
            </a:r>
            <a:endParaRPr lang="en-US" sz="2800" dirty="0">
              <a:latin typeface="Work Sans" pitchFamily="2" charset="0"/>
              <a:ea typeface="Source Serif Pr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Work Sans" pitchFamily="2" charset="0"/>
                <a:ea typeface="Source Serif Pro"/>
              </a:rPr>
              <a:t>Driver Diagram</a:t>
            </a:r>
            <a:endParaRPr lang="en-US" sz="2800" dirty="0">
              <a:latin typeface="Work Sans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221A0-2EF1-477A-9623-D6056B92D5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7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E03849-6F34-4584-84E5-64C36CEAFA98}"/>
              </a:ext>
            </a:extLst>
          </p:cNvPr>
          <p:cNvCxnSpPr>
            <a:cxnSpLocks/>
          </p:cNvCxnSpPr>
          <p:nvPr/>
        </p:nvCxnSpPr>
        <p:spPr>
          <a:xfrm>
            <a:off x="2275732" y="5230043"/>
            <a:ext cx="3207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F904CB-5E2E-4207-ABE6-0F18E56DA702}"/>
              </a:ext>
            </a:extLst>
          </p:cNvPr>
          <p:cNvCxnSpPr>
            <a:cxnSpLocks/>
          </p:cNvCxnSpPr>
          <p:nvPr/>
        </p:nvCxnSpPr>
        <p:spPr>
          <a:xfrm>
            <a:off x="2273036" y="3230936"/>
            <a:ext cx="3207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AC00433-7B61-4BB7-991B-C07BB4FDAD05}"/>
              </a:ext>
            </a:extLst>
          </p:cNvPr>
          <p:cNvSpPr/>
          <p:nvPr/>
        </p:nvSpPr>
        <p:spPr>
          <a:xfrm>
            <a:off x="259273" y="2999139"/>
            <a:ext cx="1953220" cy="827047"/>
          </a:xfrm>
          <a:prstGeom prst="rect">
            <a:avLst/>
          </a:prstGeom>
          <a:solidFill>
            <a:srgbClr val="7F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Expand provider organization capacity to provide and sustain behavioral health care services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52D1F1-D766-4D4C-B641-6E34E4716CB5}"/>
              </a:ext>
            </a:extLst>
          </p:cNvPr>
          <p:cNvSpPr/>
          <p:nvPr/>
        </p:nvSpPr>
        <p:spPr>
          <a:xfrm>
            <a:off x="259273" y="3971067"/>
            <a:ext cx="1934266" cy="866261"/>
          </a:xfrm>
          <a:prstGeom prst="rect">
            <a:avLst/>
          </a:prstGeom>
          <a:solidFill>
            <a:srgbClr val="7F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Expose and identify solutions to address existing health care disparities around BHI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6089AA-D7E8-45B6-B16D-06211FEAF42E}"/>
              </a:ext>
            </a:extLst>
          </p:cNvPr>
          <p:cNvSpPr/>
          <p:nvPr/>
        </p:nvSpPr>
        <p:spPr>
          <a:xfrm>
            <a:off x="259273" y="4940529"/>
            <a:ext cx="1965385" cy="931562"/>
          </a:xfrm>
          <a:prstGeom prst="rect">
            <a:avLst/>
          </a:prstGeom>
          <a:solidFill>
            <a:srgbClr val="7F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  <a:ea typeface="+mn-lt"/>
                <a:cs typeface="Microsoft New Tai Lue"/>
              </a:rPr>
              <a:t>Demonstrate financial feasibility and sustainability of integrating behavioral health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E1A1C5-F9C5-4324-A0BB-853538EC499D}"/>
              </a:ext>
            </a:extLst>
          </p:cNvPr>
          <p:cNvSpPr txBox="1"/>
          <p:nvPr/>
        </p:nvSpPr>
        <p:spPr>
          <a:xfrm>
            <a:off x="494540" y="2678111"/>
            <a:ext cx="14621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Work Sans" pitchFamily="2" charset="0"/>
                <a:cs typeface="Calibri"/>
              </a:rPr>
              <a:t>Sub-Aims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43CCCC-8F97-44DA-97EE-4CB7A748FA80}"/>
              </a:ext>
            </a:extLst>
          </p:cNvPr>
          <p:cNvSpPr txBox="1"/>
          <p:nvPr/>
        </p:nvSpPr>
        <p:spPr>
          <a:xfrm>
            <a:off x="680206" y="294844"/>
            <a:ext cx="7665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Work Sans" pitchFamily="2" charset="0"/>
                <a:cs typeface="Calibri"/>
              </a:rPr>
              <a:t>Aim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173769-56C6-4D0D-80D7-DF74C4CB7007}"/>
              </a:ext>
            </a:extLst>
          </p:cNvPr>
          <p:cNvSpPr txBox="1"/>
          <p:nvPr/>
        </p:nvSpPr>
        <p:spPr>
          <a:xfrm>
            <a:off x="2666530" y="131516"/>
            <a:ext cx="21292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Work Sans" pitchFamily="2" charset="0"/>
                <a:cs typeface="Calibri"/>
              </a:rPr>
              <a:t>Primary Drivers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A33477-DBBF-4A2D-8C5D-E0733CF23FB0}"/>
              </a:ext>
            </a:extLst>
          </p:cNvPr>
          <p:cNvCxnSpPr>
            <a:cxnSpLocks/>
          </p:cNvCxnSpPr>
          <p:nvPr/>
        </p:nvCxnSpPr>
        <p:spPr>
          <a:xfrm>
            <a:off x="2768084" y="4145490"/>
            <a:ext cx="1745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8B3058-7EA8-4EE2-8278-9C6DD4FC7A56}"/>
              </a:ext>
            </a:extLst>
          </p:cNvPr>
          <p:cNvCxnSpPr>
            <a:cxnSpLocks/>
          </p:cNvCxnSpPr>
          <p:nvPr/>
        </p:nvCxnSpPr>
        <p:spPr>
          <a:xfrm>
            <a:off x="2763121" y="731789"/>
            <a:ext cx="1795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4E317B-18C5-441C-B70D-E84122E7A494}"/>
              </a:ext>
            </a:extLst>
          </p:cNvPr>
          <p:cNvCxnSpPr>
            <a:cxnSpLocks/>
          </p:cNvCxnSpPr>
          <p:nvPr/>
        </p:nvCxnSpPr>
        <p:spPr>
          <a:xfrm>
            <a:off x="2768083" y="1599189"/>
            <a:ext cx="177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DA4ABF-A20D-43D5-BC82-E591679C9706}"/>
              </a:ext>
            </a:extLst>
          </p:cNvPr>
          <p:cNvCxnSpPr>
            <a:cxnSpLocks/>
          </p:cNvCxnSpPr>
          <p:nvPr/>
        </p:nvCxnSpPr>
        <p:spPr>
          <a:xfrm>
            <a:off x="2768083" y="5023656"/>
            <a:ext cx="177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D2CC0-9F7E-4C8D-81AD-0291981B74AE}"/>
              </a:ext>
            </a:extLst>
          </p:cNvPr>
          <p:cNvCxnSpPr>
            <a:cxnSpLocks/>
          </p:cNvCxnSpPr>
          <p:nvPr/>
        </p:nvCxnSpPr>
        <p:spPr>
          <a:xfrm>
            <a:off x="2768084" y="6535172"/>
            <a:ext cx="1745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960BA8-9E61-6E41-8001-DCA231D5DECA}"/>
              </a:ext>
            </a:extLst>
          </p:cNvPr>
          <p:cNvCxnSpPr>
            <a:cxnSpLocks/>
          </p:cNvCxnSpPr>
          <p:nvPr/>
        </p:nvCxnSpPr>
        <p:spPr>
          <a:xfrm>
            <a:off x="2768083" y="2580339"/>
            <a:ext cx="177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2CFC36-2A39-E94A-A032-C4F599695EF2}"/>
              </a:ext>
            </a:extLst>
          </p:cNvPr>
          <p:cNvCxnSpPr/>
          <p:nvPr/>
        </p:nvCxnSpPr>
        <p:spPr>
          <a:xfrm>
            <a:off x="2596485" y="3222469"/>
            <a:ext cx="0" cy="2007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E953ED9-E32A-1E48-B70E-9261CA9B9993}"/>
              </a:ext>
            </a:extLst>
          </p:cNvPr>
          <p:cNvCxnSpPr>
            <a:cxnSpLocks/>
          </p:cNvCxnSpPr>
          <p:nvPr/>
        </p:nvCxnSpPr>
        <p:spPr>
          <a:xfrm>
            <a:off x="2267268" y="1480651"/>
            <a:ext cx="4923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8AE20CA-AA60-47A6-8FF8-AC4D41647078}"/>
              </a:ext>
            </a:extLst>
          </p:cNvPr>
          <p:cNvSpPr/>
          <p:nvPr/>
        </p:nvSpPr>
        <p:spPr>
          <a:xfrm>
            <a:off x="259273" y="731789"/>
            <a:ext cx="2030655" cy="1746570"/>
          </a:xfrm>
          <a:prstGeom prst="rect">
            <a:avLst/>
          </a:prstGeom>
          <a:solidFill>
            <a:srgbClr val="567C9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200" dirty="0">
                <a:solidFill>
                  <a:schemeClr val="tx1"/>
                </a:solidFill>
                <a:latin typeface="Work Sans" pitchFamily="2" charset="0"/>
              </a:rPr>
              <a:t>Improve outcomes for patients by integrating behavioral health into primary care</a:t>
            </a:r>
            <a:endParaRPr lang="en-US" sz="1200" dirty="0">
              <a:solidFill>
                <a:schemeClr val="tx1"/>
              </a:solidFill>
              <a:latin typeface="Work Sans" pitchFamily="2" charset="0"/>
              <a:cs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21600E-8724-D04E-9161-B16ACE1417CC}"/>
              </a:ext>
            </a:extLst>
          </p:cNvPr>
          <p:cNvSpPr/>
          <p:nvPr/>
        </p:nvSpPr>
        <p:spPr>
          <a:xfrm>
            <a:off x="4801130" y="448733"/>
            <a:ext cx="4750631" cy="659989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Integrated and aligned vision and strategy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Culture of continuous quality improvement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Measurable goals and objectives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CB35C0-6F26-F44E-A5A7-087ABF20D05C}"/>
              </a:ext>
            </a:extLst>
          </p:cNvPr>
          <p:cNvSpPr/>
          <p:nvPr/>
        </p:nvSpPr>
        <p:spPr>
          <a:xfrm>
            <a:off x="4801130" y="1188774"/>
            <a:ext cx="4750631" cy="90878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Behavioral health education and self-management support</a:t>
            </a:r>
          </a:p>
          <a:p>
            <a:pPr marL="171450" indent="-1714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Patient experience and patient satisfaction scores</a:t>
            </a:r>
          </a:p>
          <a:p>
            <a:pPr marL="171450" indent="-1714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Feedback collection (e.g., focus groups, advisory bodies)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322AC68-F0E6-7849-BBE9-17798D895D3D}"/>
              </a:ext>
            </a:extLst>
          </p:cNvPr>
          <p:cNvSpPr/>
          <p:nvPr/>
        </p:nvSpPr>
        <p:spPr>
          <a:xfrm>
            <a:off x="4801130" y="2177613"/>
            <a:ext cx="4750631" cy="739944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Timely, actionable data shared with all users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Meaningful visualizations 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Systems that collect data related to BH (e.g. screening)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Use of population management systems &amp; new health IT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2AC5FB-16B6-FB40-9628-A4AD1BD76F53}"/>
              </a:ext>
            </a:extLst>
          </p:cNvPr>
          <p:cNvSpPr/>
          <p:nvPr/>
        </p:nvSpPr>
        <p:spPr>
          <a:xfrm>
            <a:off x="4801130" y="2997609"/>
            <a:ext cx="4750631" cy="64232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Review of clinical quality scores for health disparities 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Resources for staff and teams to address health equity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7AB1FE6-9021-A94E-BD0E-B97B58944C6A}"/>
              </a:ext>
            </a:extLst>
          </p:cNvPr>
          <p:cNvSpPr/>
          <p:nvPr/>
        </p:nvSpPr>
        <p:spPr>
          <a:xfrm>
            <a:off x="4801130" y="4612643"/>
            <a:ext cx="4750631" cy="64350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Budgeting and forecasting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ROI-based decision-making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Alignment with policy changes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C02F4ED-DB3C-4047-A748-C587F1A6B252}"/>
              </a:ext>
            </a:extLst>
          </p:cNvPr>
          <p:cNvSpPr/>
          <p:nvPr/>
        </p:nvSpPr>
        <p:spPr>
          <a:xfrm>
            <a:off x="4801130" y="5336197"/>
            <a:ext cx="4750631" cy="77544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Care team training/education on evidence-based clinical guidelines for specific BH conditions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Standard work flows by patient diagnosis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Measurement based care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New screening, monitoring and therapy interventions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C18D205-2673-B340-A5AB-85EF560A61C5}"/>
              </a:ext>
            </a:extLst>
          </p:cNvPr>
          <p:cNvSpPr txBox="1"/>
          <p:nvPr/>
        </p:nvSpPr>
        <p:spPr>
          <a:xfrm>
            <a:off x="5573930" y="131516"/>
            <a:ext cx="21292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Work Sans" pitchFamily="2" charset="0"/>
                <a:cs typeface="Calibri"/>
              </a:rPr>
              <a:t>Secondary Drivers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AC76D0A-DEED-CB4B-A36F-00027E7341CF}"/>
              </a:ext>
            </a:extLst>
          </p:cNvPr>
          <p:cNvCxnSpPr>
            <a:cxnSpLocks/>
          </p:cNvCxnSpPr>
          <p:nvPr/>
        </p:nvCxnSpPr>
        <p:spPr>
          <a:xfrm flipH="1" flipV="1">
            <a:off x="4512625" y="5676851"/>
            <a:ext cx="304992" cy="58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708E84-15C1-E541-AD6E-271FFAA68FD6}"/>
              </a:ext>
            </a:extLst>
          </p:cNvPr>
          <p:cNvCxnSpPr>
            <a:cxnSpLocks/>
          </p:cNvCxnSpPr>
          <p:nvPr/>
        </p:nvCxnSpPr>
        <p:spPr>
          <a:xfrm flipH="1" flipV="1">
            <a:off x="4542782" y="4960933"/>
            <a:ext cx="304992" cy="58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8CD3E4B-9514-3040-B991-BA4AA7DDE4E0}"/>
              </a:ext>
            </a:extLst>
          </p:cNvPr>
          <p:cNvCxnSpPr/>
          <p:nvPr/>
        </p:nvCxnSpPr>
        <p:spPr>
          <a:xfrm flipH="1" flipV="1">
            <a:off x="4856049" y="6200462"/>
            <a:ext cx="304992" cy="58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6572A4-D06B-CA45-8D04-DF35717FAA92}"/>
              </a:ext>
            </a:extLst>
          </p:cNvPr>
          <p:cNvCxnSpPr/>
          <p:nvPr/>
        </p:nvCxnSpPr>
        <p:spPr>
          <a:xfrm flipH="1" flipV="1">
            <a:off x="4527115" y="6579046"/>
            <a:ext cx="304992" cy="58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9AA7DB1-8C4D-2841-B268-FB91C22F6F83}"/>
              </a:ext>
            </a:extLst>
          </p:cNvPr>
          <p:cNvCxnSpPr>
            <a:cxnSpLocks/>
          </p:cNvCxnSpPr>
          <p:nvPr/>
        </p:nvCxnSpPr>
        <p:spPr>
          <a:xfrm flipH="1" flipV="1">
            <a:off x="4504100" y="3281892"/>
            <a:ext cx="304992" cy="58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C34EA6E-4854-EA4F-A692-2CCFC1005FD2}"/>
              </a:ext>
            </a:extLst>
          </p:cNvPr>
          <p:cNvCxnSpPr>
            <a:cxnSpLocks/>
          </p:cNvCxnSpPr>
          <p:nvPr/>
        </p:nvCxnSpPr>
        <p:spPr>
          <a:xfrm flipH="1" flipV="1">
            <a:off x="4530472" y="2551411"/>
            <a:ext cx="304992" cy="58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69A0DCA-1F2B-7749-B816-B98026ECFFE5}"/>
              </a:ext>
            </a:extLst>
          </p:cNvPr>
          <p:cNvCxnSpPr>
            <a:cxnSpLocks/>
          </p:cNvCxnSpPr>
          <p:nvPr/>
        </p:nvCxnSpPr>
        <p:spPr>
          <a:xfrm flipH="1" flipV="1">
            <a:off x="4527115" y="1648406"/>
            <a:ext cx="304992" cy="58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4858F3E-8DFB-2740-B170-A529D24D1305}"/>
              </a:ext>
            </a:extLst>
          </p:cNvPr>
          <p:cNvCxnSpPr>
            <a:cxnSpLocks/>
          </p:cNvCxnSpPr>
          <p:nvPr/>
        </p:nvCxnSpPr>
        <p:spPr>
          <a:xfrm flipH="1" flipV="1">
            <a:off x="4542782" y="793159"/>
            <a:ext cx="304992" cy="58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03BA218-3327-4667-AEC6-97B85331CFA9}"/>
              </a:ext>
            </a:extLst>
          </p:cNvPr>
          <p:cNvSpPr/>
          <p:nvPr/>
        </p:nvSpPr>
        <p:spPr>
          <a:xfrm>
            <a:off x="2960088" y="563331"/>
            <a:ext cx="1581217" cy="336916"/>
          </a:xfrm>
          <a:prstGeom prst="rect">
            <a:avLst/>
          </a:prstGeom>
          <a:solidFill>
            <a:srgbClr val="F8B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100" dirty="0">
                <a:solidFill>
                  <a:srgbClr val="000000"/>
                </a:solidFill>
                <a:latin typeface="Work Sans" pitchFamily="2" charset="0"/>
              </a:rPr>
              <a:t>Systemic Quality Improvement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CF801B-0C9D-4F26-900D-6815083010EF}"/>
              </a:ext>
            </a:extLst>
          </p:cNvPr>
          <p:cNvSpPr/>
          <p:nvPr/>
        </p:nvSpPr>
        <p:spPr>
          <a:xfrm>
            <a:off x="2960088" y="2353351"/>
            <a:ext cx="1581217" cy="406098"/>
          </a:xfrm>
          <a:prstGeom prst="rect">
            <a:avLst/>
          </a:prstGeom>
          <a:solidFill>
            <a:srgbClr val="F8B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100" dirty="0">
                <a:solidFill>
                  <a:srgbClr val="000000"/>
                </a:solidFill>
                <a:latin typeface="Work Sans" pitchFamily="2" charset="0"/>
              </a:rPr>
              <a:t>Data-Driven Improvement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E8E9D4-D6D1-4FA5-B3CA-BE809DDCDDAC}"/>
              </a:ext>
            </a:extLst>
          </p:cNvPr>
          <p:cNvSpPr/>
          <p:nvPr/>
        </p:nvSpPr>
        <p:spPr>
          <a:xfrm>
            <a:off x="2960088" y="3128150"/>
            <a:ext cx="1581217" cy="320957"/>
          </a:xfrm>
          <a:prstGeom prst="rect">
            <a:avLst/>
          </a:prstGeom>
          <a:solidFill>
            <a:srgbClr val="F8B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100" dirty="0">
                <a:solidFill>
                  <a:srgbClr val="000000"/>
                </a:solidFill>
                <a:latin typeface="Work Sans" pitchFamily="2" charset="0"/>
              </a:rPr>
              <a:t>Health Equity</a:t>
            </a:r>
          </a:p>
          <a:p>
            <a:pPr algn="ctr" defTabSz="457200">
              <a:defRPr/>
            </a:pPr>
            <a:r>
              <a:rPr lang="en-US" sz="1100" dirty="0">
                <a:solidFill>
                  <a:srgbClr val="000000"/>
                </a:solidFill>
                <a:latin typeface="Work Sans" pitchFamily="2" charset="0"/>
              </a:rPr>
              <a:t>Focus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FBC3EB-467D-4723-9D1D-123897CC57E4}"/>
              </a:ext>
            </a:extLst>
          </p:cNvPr>
          <p:cNvSpPr/>
          <p:nvPr/>
        </p:nvSpPr>
        <p:spPr>
          <a:xfrm>
            <a:off x="2960088" y="4773438"/>
            <a:ext cx="1581217" cy="452751"/>
          </a:xfrm>
          <a:prstGeom prst="rect">
            <a:avLst/>
          </a:prstGeom>
          <a:solidFill>
            <a:srgbClr val="F8B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100" dirty="0">
                <a:solidFill>
                  <a:prstClr val="black"/>
                </a:solidFill>
                <a:latin typeface="Work Sans" pitchFamily="2" charset="0"/>
              </a:rPr>
              <a:t>Sustainable Financing</a:t>
            </a:r>
            <a:endParaRPr lang="en-US" sz="1100" dirty="0">
              <a:solidFill>
                <a:prstClr val="black"/>
              </a:solidFill>
              <a:latin typeface="Work Sans" pitchFamily="2" charset="0"/>
              <a:cs typeface="Microsoft New Tai Lue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D63F35-980A-46D2-8409-F8EC762F2E1F}"/>
              </a:ext>
            </a:extLst>
          </p:cNvPr>
          <p:cNvSpPr/>
          <p:nvPr/>
        </p:nvSpPr>
        <p:spPr>
          <a:xfrm>
            <a:off x="2960088" y="5546336"/>
            <a:ext cx="1581217" cy="407611"/>
          </a:xfrm>
          <a:prstGeom prst="rect">
            <a:avLst/>
          </a:prstGeom>
          <a:solidFill>
            <a:srgbClr val="F8B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100" dirty="0">
                <a:solidFill>
                  <a:srgbClr val="000000"/>
                </a:solidFill>
                <a:latin typeface="Work Sans" pitchFamily="2" charset="0"/>
              </a:rPr>
              <a:t>Improved</a:t>
            </a:r>
          </a:p>
          <a:p>
            <a:pPr algn="ctr" defTabSz="457200">
              <a:defRPr/>
            </a:pPr>
            <a:r>
              <a:rPr lang="en-US" sz="1100" dirty="0">
                <a:solidFill>
                  <a:srgbClr val="000000"/>
                </a:solidFill>
                <a:latin typeface="Work Sans" pitchFamily="2" charset="0"/>
              </a:rPr>
              <a:t>Clinical Guidelines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CA12C8-6BB7-49C9-AB54-D9864891CB35}"/>
              </a:ext>
            </a:extLst>
          </p:cNvPr>
          <p:cNvSpPr/>
          <p:nvPr/>
        </p:nvSpPr>
        <p:spPr>
          <a:xfrm>
            <a:off x="2960088" y="1395262"/>
            <a:ext cx="1581217" cy="407855"/>
          </a:xfrm>
          <a:prstGeom prst="rect">
            <a:avLst/>
          </a:prstGeom>
          <a:solidFill>
            <a:srgbClr val="F8B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100" dirty="0">
                <a:solidFill>
                  <a:prstClr val="black"/>
                </a:solidFill>
                <a:latin typeface="Work Sans" pitchFamily="2" charset="0"/>
              </a:rPr>
              <a:t>Patient and </a:t>
            </a:r>
            <a:br>
              <a:rPr lang="en-US" sz="1100" dirty="0">
                <a:solidFill>
                  <a:prstClr val="black"/>
                </a:solidFill>
                <a:latin typeface="Work Sans" pitchFamily="2" charset="0"/>
              </a:rPr>
            </a:br>
            <a:r>
              <a:rPr lang="en-US" sz="1100" dirty="0">
                <a:solidFill>
                  <a:prstClr val="black"/>
                </a:solidFill>
                <a:latin typeface="Work Sans" pitchFamily="2" charset="0"/>
              </a:rPr>
              <a:t>Family Engagement</a:t>
            </a:r>
            <a:endParaRPr lang="en-US" sz="1100" dirty="0">
              <a:solidFill>
                <a:prstClr val="black"/>
              </a:solidFill>
              <a:latin typeface="Work Sans" pitchFamily="2" charset="0"/>
              <a:cs typeface="Microsoft New Tai L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3DBC1-73A4-4007-990C-ACAFF9FA4978}"/>
              </a:ext>
            </a:extLst>
          </p:cNvPr>
          <p:cNvSpPr txBox="1"/>
          <p:nvPr/>
        </p:nvSpPr>
        <p:spPr>
          <a:xfrm>
            <a:off x="10819508" y="6536963"/>
            <a:ext cx="1372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Work Sans" pitchFamily="2" charset="0"/>
              </a:rPr>
              <a:t>V1.0 rev 9/27/21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F12D5C-D34A-4E4C-8114-F476C08A1DA7}"/>
              </a:ext>
            </a:extLst>
          </p:cNvPr>
          <p:cNvCxnSpPr>
            <a:cxnSpLocks/>
          </p:cNvCxnSpPr>
          <p:nvPr/>
        </p:nvCxnSpPr>
        <p:spPr>
          <a:xfrm>
            <a:off x="2768084" y="5755802"/>
            <a:ext cx="1745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86B61BCB-6655-4DBE-870D-FC11F1C0F2D4}"/>
              </a:ext>
            </a:extLst>
          </p:cNvPr>
          <p:cNvSpPr/>
          <p:nvPr/>
        </p:nvSpPr>
        <p:spPr>
          <a:xfrm>
            <a:off x="4801130" y="3719987"/>
            <a:ext cx="4750631" cy="812604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Training/education on new processes and workflows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Integration part of organization’s culture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Empower staff at all levels to manage and problem solve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Focus on recruitment and retention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D3600D0-1CE9-4A0B-9AD3-BEB6DCB5E3D1}"/>
              </a:ext>
            </a:extLst>
          </p:cNvPr>
          <p:cNvSpPr/>
          <p:nvPr/>
        </p:nvSpPr>
        <p:spPr>
          <a:xfrm>
            <a:off x="2960088" y="3954534"/>
            <a:ext cx="1581217" cy="320957"/>
          </a:xfrm>
          <a:prstGeom prst="rect">
            <a:avLst/>
          </a:prstGeom>
          <a:solidFill>
            <a:srgbClr val="F8B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100" dirty="0">
                <a:solidFill>
                  <a:srgbClr val="000000"/>
                </a:solidFill>
                <a:latin typeface="Work Sans" pitchFamily="2" charset="0"/>
              </a:rPr>
              <a:t>Empowered Workforce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C58292-0AC5-4DDD-B661-FD14B1545031}"/>
              </a:ext>
            </a:extLst>
          </p:cNvPr>
          <p:cNvSpPr/>
          <p:nvPr/>
        </p:nvSpPr>
        <p:spPr>
          <a:xfrm>
            <a:off x="2960088" y="6375241"/>
            <a:ext cx="1581217" cy="407611"/>
          </a:xfrm>
          <a:prstGeom prst="rect">
            <a:avLst/>
          </a:prstGeom>
          <a:solidFill>
            <a:srgbClr val="F8B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100" dirty="0">
                <a:solidFill>
                  <a:srgbClr val="000000"/>
                </a:solidFill>
                <a:latin typeface="Work Sans" pitchFamily="2" charset="0"/>
              </a:rPr>
              <a:t>Effective Referrals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D11A8A4-8E8F-4ACD-B5BF-F70DBC57213A}"/>
              </a:ext>
            </a:extLst>
          </p:cNvPr>
          <p:cNvSpPr/>
          <p:nvPr/>
        </p:nvSpPr>
        <p:spPr>
          <a:xfrm>
            <a:off x="4801130" y="6191695"/>
            <a:ext cx="4750631" cy="64350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Strong referral pathways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Understanding of community based resources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Work Sans" pitchFamily="2" charset="0"/>
              </a:rPr>
              <a:t>Support for patients’ social needs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8276F49-5868-40F8-ADDE-9A81FABCB136}"/>
              </a:ext>
            </a:extLst>
          </p:cNvPr>
          <p:cNvCxnSpPr>
            <a:cxnSpLocks/>
          </p:cNvCxnSpPr>
          <p:nvPr/>
        </p:nvCxnSpPr>
        <p:spPr>
          <a:xfrm flipH="1" flipV="1">
            <a:off x="4490750" y="4123779"/>
            <a:ext cx="304992" cy="58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701C38B-8A5E-BB42-9662-41F300DC2500}"/>
              </a:ext>
            </a:extLst>
          </p:cNvPr>
          <p:cNvCxnSpPr>
            <a:cxnSpLocks/>
          </p:cNvCxnSpPr>
          <p:nvPr/>
        </p:nvCxnSpPr>
        <p:spPr>
          <a:xfrm>
            <a:off x="2768083" y="724929"/>
            <a:ext cx="0" cy="58541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34A6899-9EF0-4EFD-A47A-C1EDF569BD9D}"/>
              </a:ext>
            </a:extLst>
          </p:cNvPr>
          <p:cNvCxnSpPr>
            <a:cxnSpLocks/>
          </p:cNvCxnSpPr>
          <p:nvPr/>
        </p:nvCxnSpPr>
        <p:spPr>
          <a:xfrm>
            <a:off x="2804372" y="3281892"/>
            <a:ext cx="1745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793149"/>
      </p:ext>
    </p:extLst>
  </p:cSld>
  <p:clrMapOvr>
    <a:masterClrMapping/>
  </p:clrMapOvr>
</p:sld>
</file>

<file path=ppt/theme/theme1.xml><?xml version="1.0" encoding="utf-8"?>
<a:theme xmlns:a="http://schemas.openxmlformats.org/drawingml/2006/main" name="Modern Swiss">
  <a:themeElements>
    <a:clrScheme name="Modern Swiss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E34A06"/>
      </a:accent1>
      <a:accent2>
        <a:srgbClr val="31CCE8"/>
      </a:accent2>
      <a:accent3>
        <a:srgbClr val="C1C139"/>
      </a:accent3>
      <a:accent4>
        <a:srgbClr val="118E97"/>
      </a:accent4>
      <a:accent5>
        <a:srgbClr val="F9BD03"/>
      </a:accent5>
      <a:accent6>
        <a:srgbClr val="407026"/>
      </a:accent6>
      <a:hlink>
        <a:srgbClr val="3C3D3E"/>
      </a:hlink>
      <a:folHlink>
        <a:srgbClr val="999683"/>
      </a:folHlink>
    </a:clrScheme>
    <a:fontScheme name="Modern Swiss">
      <a:majorFont>
        <a:latin typeface="Arial"/>
        <a:ea typeface=""/>
        <a:cs typeface=""/>
      </a:majorFont>
      <a:minorFont>
        <a:latin typeface="Microsoft New Tai L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>
          <a:outerShdw dist="38100" dir="5400000" algn="t" rotWithShape="0">
            <a:schemeClr val="bg2">
              <a:alpha val="20000"/>
            </a:schemeClr>
          </a:outerShdw>
        </a:effectLst>
      </a:spPr>
      <a:bodyPr rtlCol="0" anchor="ctr"/>
      <a:lstStyle>
        <a:defPPr algn="ctr">
          <a:lnSpc>
            <a:spcPct val="95000"/>
          </a:lnSpc>
          <a:defRPr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8424</TotalTime>
  <Words>261</Words>
  <Application>Microsoft Office PowerPoint</Application>
  <PresentationFormat>Widescreen</PresentationFormat>
  <Paragraphs>51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Calibri</vt:lpstr>
      <vt:lpstr>Corbel</vt:lpstr>
      <vt:lpstr>Microsoft New Tai Lue</vt:lpstr>
      <vt:lpstr>Source Serif Pro SemiBold</vt:lpstr>
      <vt:lpstr>Work Sans</vt:lpstr>
      <vt:lpstr>WORK SANS LIGHT ROMAN</vt:lpstr>
      <vt:lpstr>Modern Swiss</vt:lpstr>
      <vt:lpstr>Behavioral Health Integration Improvement Collaborative</vt:lpstr>
      <vt:lpstr>PowerPoint Presentation</vt:lpstr>
    </vt:vector>
  </TitlesOfParts>
  <Company>PBGH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Driver Diagram for the Practice Transformation Network</dc:title>
  <dc:creator>April Watson</dc:creator>
  <cp:lastModifiedBy>Kristina Mody</cp:lastModifiedBy>
  <cp:revision>20</cp:revision>
  <cp:lastPrinted>2021-10-05T18:50:56Z</cp:lastPrinted>
  <dcterms:created xsi:type="dcterms:W3CDTF">2016-05-11T17:15:05Z</dcterms:created>
  <dcterms:modified xsi:type="dcterms:W3CDTF">2021-10-08T22:36:11Z</dcterms:modified>
</cp:coreProperties>
</file>