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8" r:id="rId1"/>
    <p:sldMasterId id="2147483701" r:id="rId2"/>
  </p:sldMasterIdLst>
  <p:notesMasterIdLst>
    <p:notesMasterId r:id="rId7"/>
  </p:notesMasterIdLst>
  <p:handoutMasterIdLst>
    <p:handoutMasterId r:id="rId8"/>
  </p:handoutMasterIdLst>
  <p:sldIdLst>
    <p:sldId id="257" r:id="rId3"/>
    <p:sldId id="2743" r:id="rId4"/>
    <p:sldId id="2744" r:id="rId5"/>
    <p:sldId id="2745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JR Garcia" initials="JG" lastIdx="1" clrIdx="6">
    <p:extLst>
      <p:ext uri="{19B8F6BF-5375-455C-9EA6-DF929625EA0E}">
        <p15:presenceInfo xmlns:p15="http://schemas.microsoft.com/office/powerpoint/2012/main" userId="W7fVAAUKqiz7UgWdnvGAJUNbT/DRHz6+4kAG5IExz20=" providerId="None"/>
      </p:ext>
    </p:extLst>
  </p:cmAuthor>
  <p:cmAuthor id="1" name="Peter Robertson" initials="PR" lastIdx="9" clrIdx="0">
    <p:extLst>
      <p:ext uri="{19B8F6BF-5375-455C-9EA6-DF929625EA0E}">
        <p15:presenceInfo xmlns:p15="http://schemas.microsoft.com/office/powerpoint/2012/main" userId="NOLabTEdEH7k8kG52sxEZnQZzOeHMDPolDhGTHNNh4c=" providerId="None"/>
      </p:ext>
    </p:extLst>
  </p:cmAuthor>
  <p:cmAuthor id="2" name="Kristina Mody" initials="KM [2]" lastIdx="9" clrIdx="1">
    <p:extLst>
      <p:ext uri="{19B8F6BF-5375-455C-9EA6-DF929625EA0E}">
        <p15:presenceInfo xmlns:p15="http://schemas.microsoft.com/office/powerpoint/2012/main" userId="4iB3R2pgBT21tzoiMGwkd4+TGBiM6GVSxLpYNOm0gRc=" providerId="None"/>
      </p:ext>
    </p:extLst>
  </p:cmAuthor>
  <p:cmAuthor id="3" name="Kristina Mody" initials="KM" lastIdx="163" clrIdx="2">
    <p:extLst>
      <p:ext uri="{19B8F6BF-5375-455C-9EA6-DF929625EA0E}">
        <p15:presenceInfo xmlns:p15="http://schemas.microsoft.com/office/powerpoint/2012/main" userId="S::Kmody@pbgh.org::8babc790-697f-4438-9960-df5a822dc412" providerId="AD"/>
      </p:ext>
    </p:extLst>
  </p:cmAuthor>
  <p:cmAuthor id="4" name="Natalie Martin" initials="NM" lastIdx="317" clrIdx="3"/>
  <p:cmAuthor id="5" name="Deena Pourshaban" initials="DP" lastIdx="49" clrIdx="4"/>
  <p:cmAuthor id="6" name="Jose Ordonez" initials="JO" lastIdx="1" clrIdx="5">
    <p:extLst>
      <p:ext uri="{19B8F6BF-5375-455C-9EA6-DF929625EA0E}">
        <p15:presenceInfo xmlns:p15="http://schemas.microsoft.com/office/powerpoint/2012/main" userId="c3tIk+i8wJKCNt+CCbwiNzJdjW8W7VB//j3gw5U0R2A=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4"/>
    <a:srgbClr val="5720B0"/>
    <a:srgbClr val="F8A032"/>
    <a:srgbClr val="F3DC71"/>
    <a:srgbClr val="C6E86A"/>
    <a:srgbClr val="FEC63F"/>
    <a:srgbClr val="78623A"/>
    <a:srgbClr val="C5BCB7"/>
    <a:srgbClr val="988E86"/>
    <a:srgbClr val="6C6D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660B408-B3CF-4A94-85FC-2B1E0A45F4A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71497" autoAdjust="0"/>
  </p:normalViewPr>
  <p:slideViewPr>
    <p:cSldViewPr snapToGrid="0" snapToObjects="1">
      <p:cViewPr varScale="1">
        <p:scale>
          <a:sx n="45" d="100"/>
          <a:sy n="45" d="100"/>
        </p:scale>
        <p:origin x="888" y="27"/>
      </p:cViewPr>
      <p:guideLst/>
    </p:cSldViewPr>
  </p:slideViewPr>
  <p:outlineViewPr>
    <p:cViewPr>
      <p:scale>
        <a:sx n="33" d="100"/>
        <a:sy n="33" d="100"/>
      </p:scale>
      <p:origin x="0" y="-242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9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1CBB02-022B-42BE-834A-99EB8BC3BC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36DB8-2645-4555-AF80-E86B5739DD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61BD3-DA87-4A99-BE79-7D11E6F0D515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A80251-A993-4F6D-95A4-16E9F3933E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7720FB-E5B5-46AD-A50E-5BB1C5832F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2D46D-774A-4CCA-9B56-6C7125C369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02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57CCB-70DD-5341-B1D1-72283B2846E6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54C27-286C-B84B-92C0-69DBC47CBD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956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54C27-286C-B84B-92C0-69DBC47CBDD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4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54C27-286C-B84B-92C0-69DBC47CBDD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144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54C27-286C-B84B-92C0-69DBC47CBDD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428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54C27-286C-B84B-92C0-69DBC47CBDD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469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s://fonts.google.com/specimen/Source+Serif+Pro?query=source+serif" TargetMode="External"/><Relationship Id="rId4" Type="http://schemas.openxmlformats.org/officeDocument/2006/relationships/hyperlink" Target="https://fonts.google.com/specimen/Work+Sans?query=work+san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hyperlink" Target="mailto:jrgarcia@pbgh.org" TargetMode="External"/><Relationship Id="rId13" Type="http://schemas.openxmlformats.org/officeDocument/2006/relationships/image" Target="../media/image11.jpg"/><Relationship Id="rId3" Type="http://schemas.openxmlformats.org/officeDocument/2006/relationships/hyperlink" Target="mailto:probertson@pbgh.org" TargetMode="External"/><Relationship Id="rId7" Type="http://schemas.openxmlformats.org/officeDocument/2006/relationships/hyperlink" Target="mailto:kmody@pbgh.org" TargetMode="External"/><Relationship Id="rId12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jordonez@pbgh.org" TargetMode="External"/><Relationship Id="rId11" Type="http://schemas.openxmlformats.org/officeDocument/2006/relationships/image" Target="../media/image9.jpg"/><Relationship Id="rId5" Type="http://schemas.openxmlformats.org/officeDocument/2006/relationships/hyperlink" Target="mailto:elind@pbgh.org" TargetMode="External"/><Relationship Id="rId10" Type="http://schemas.openxmlformats.org/officeDocument/2006/relationships/image" Target="../media/image8.jpg"/><Relationship Id="rId4" Type="http://schemas.openxmlformats.org/officeDocument/2006/relationships/hyperlink" Target="mailto:mau@pbgh.org" TargetMode="External"/><Relationship Id="rId9" Type="http://schemas.openxmlformats.org/officeDocument/2006/relationships/image" Target="../media/image7.jpg"/><Relationship Id="rId14" Type="http://schemas.openxmlformats.org/officeDocument/2006/relationships/image" Target="../media/image12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person, indoor&#10;&#10;Description automatically generated">
            <a:extLst>
              <a:ext uri="{FF2B5EF4-FFF2-40B4-BE49-F238E27FC236}">
                <a16:creationId xmlns:a16="http://schemas.microsoft.com/office/drawing/2014/main" id="{82450A91-3DE9-460D-B232-5841D7518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525"/>
          <a:stretch/>
        </p:blipFill>
        <p:spPr>
          <a:xfrm>
            <a:off x="0" y="-23396"/>
            <a:ext cx="7609980" cy="69047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A4737D-FCC8-974E-9422-EBAA8AB9C0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95000"/>
          </a:blip>
          <a:stretch>
            <a:fillRect/>
          </a:stretch>
        </p:blipFill>
        <p:spPr>
          <a:xfrm>
            <a:off x="5942671" y="264581"/>
            <a:ext cx="5903124" cy="631782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06147AB-EA55-A04E-B208-2B0D18827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8466" y="1186922"/>
            <a:ext cx="4902201" cy="224207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074A7B9-1C13-B24B-87C1-39A34AFD9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8467" y="3572933"/>
            <a:ext cx="4902200" cy="10752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1F5F2EBD-2B86-F74E-A60D-A6AF107F456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57939" y="463128"/>
            <a:ext cx="4902200" cy="406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date here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EE99A3-184E-A948-94A5-C5B30F5D0A47}"/>
              </a:ext>
            </a:extLst>
          </p:cNvPr>
          <p:cNvCxnSpPr>
            <a:cxnSpLocks/>
          </p:cNvCxnSpPr>
          <p:nvPr userDrawn="1"/>
        </p:nvCxnSpPr>
        <p:spPr>
          <a:xfrm>
            <a:off x="6357938" y="3479946"/>
            <a:ext cx="4902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3A2D698-10F6-ED4F-A169-FC795BFE18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4557" y="5704810"/>
            <a:ext cx="2223882" cy="4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01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A07B9BB-B77E-ED43-90DF-4144DC4FF009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47A161EB-D77D-074D-B651-F219588BD3E8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1319E99-F7DB-5B4A-A878-FFE421FF7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C77823F-5E95-0743-9D7B-1FD4CD105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98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92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15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C07F4A-0C9D-7E45-AC1E-0434BF828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54511"/>
            <a:ext cx="10515600" cy="4922451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19D5EA-A5B6-1E45-B18E-AC06C66BEF2B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32801959-2E8D-574D-914E-E39B1D7CB123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3F7369C-8BFC-9742-8CF4-216BFAC90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5448C2-C220-6044-9C00-5046E81C0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52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CC2EEED-E6FF-A148-A273-4FD4A350C74C}"/>
              </a:ext>
            </a:extLst>
          </p:cNvPr>
          <p:cNvSpPr/>
          <p:nvPr/>
        </p:nvSpPr>
        <p:spPr>
          <a:xfrm>
            <a:off x="837554" y="1802819"/>
            <a:ext cx="3929592" cy="20643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CFB2EC-A797-A04D-9D4B-8E324CD15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731" y="5454988"/>
            <a:ext cx="5885982" cy="663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C48651-F79F-0D41-A1A4-A14FF977E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498" y="4385519"/>
            <a:ext cx="5885985" cy="689971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41A3BAC6-87A5-2B4F-B841-E58AEA7EE3ED}"/>
              </a:ext>
            </a:extLst>
          </p:cNvPr>
          <p:cNvSpPr/>
          <p:nvPr/>
        </p:nvSpPr>
        <p:spPr>
          <a:xfrm>
            <a:off x="838200" y="5356219"/>
            <a:ext cx="1494925" cy="820276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E7DF59-83D6-4D42-89B3-DBF16C17ED2E}"/>
              </a:ext>
            </a:extLst>
          </p:cNvPr>
          <p:cNvSpPr/>
          <p:nvPr/>
        </p:nvSpPr>
        <p:spPr>
          <a:xfrm>
            <a:off x="5690573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BC41571-228C-424E-B7AD-EA9E3740DF0C}"/>
              </a:ext>
            </a:extLst>
          </p:cNvPr>
          <p:cNvSpPr/>
          <p:nvPr/>
        </p:nvSpPr>
        <p:spPr>
          <a:xfrm>
            <a:off x="6564461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4F730D7-131A-8540-B910-9532584DB068}"/>
              </a:ext>
            </a:extLst>
          </p:cNvPr>
          <p:cNvSpPr/>
          <p:nvPr/>
        </p:nvSpPr>
        <p:spPr>
          <a:xfrm>
            <a:off x="7438349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F329D3E-3907-9E4D-9E17-EAEA0FA52B55}"/>
              </a:ext>
            </a:extLst>
          </p:cNvPr>
          <p:cNvSpPr/>
          <p:nvPr/>
        </p:nvSpPr>
        <p:spPr>
          <a:xfrm>
            <a:off x="8312237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rgbClr val="73D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5231FA39-9EE1-2542-A60F-64CB36568CAB}"/>
              </a:ext>
            </a:extLst>
          </p:cNvPr>
          <p:cNvSpPr/>
          <p:nvPr/>
        </p:nvSpPr>
        <p:spPr>
          <a:xfrm>
            <a:off x="6564461" y="2891754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110C7D6E-C4CD-C840-AAD8-8F396EF64FD1}"/>
              </a:ext>
            </a:extLst>
          </p:cNvPr>
          <p:cNvSpPr/>
          <p:nvPr/>
        </p:nvSpPr>
        <p:spPr>
          <a:xfrm>
            <a:off x="7438349" y="2891754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rgbClr val="988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F8828E31-044C-B941-AC37-4D363E2B73AE}"/>
              </a:ext>
            </a:extLst>
          </p:cNvPr>
          <p:cNvSpPr/>
          <p:nvPr/>
        </p:nvSpPr>
        <p:spPr>
          <a:xfrm>
            <a:off x="8312237" y="2891754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6E953F9-ECB2-E04E-A448-4EB76B784E2B}"/>
              </a:ext>
            </a:extLst>
          </p:cNvPr>
          <p:cNvGrpSpPr/>
          <p:nvPr/>
        </p:nvGrpSpPr>
        <p:grpSpPr>
          <a:xfrm>
            <a:off x="9646926" y="2133613"/>
            <a:ext cx="1059255" cy="1285914"/>
            <a:chOff x="8854926" y="1894905"/>
            <a:chExt cx="2238510" cy="2717505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EB0AE51-D7DD-8B4E-A58F-9F82D5788EDF}"/>
                </a:ext>
              </a:extLst>
            </p:cNvPr>
            <p:cNvSpPr/>
            <p:nvPr/>
          </p:nvSpPr>
          <p:spPr>
            <a:xfrm>
              <a:off x="8854926" y="1894905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BA7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8985C42-2DF4-124A-8BFB-E59F9A4CFD76}"/>
                </a:ext>
              </a:extLst>
            </p:cNvPr>
            <p:cNvSpPr/>
            <p:nvPr/>
          </p:nvSpPr>
          <p:spPr>
            <a:xfrm>
              <a:off x="9728814" y="1894905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8A0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536B83E-2317-E242-9CCD-7B75B38F2C19}"/>
                </a:ext>
              </a:extLst>
            </p:cNvPr>
            <p:cNvSpPr/>
            <p:nvPr/>
          </p:nvSpPr>
          <p:spPr>
            <a:xfrm>
              <a:off x="10602704" y="1894905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DC6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C0080AB-381E-0F44-BA91-F401511B907D}"/>
                </a:ext>
              </a:extLst>
            </p:cNvPr>
            <p:cNvSpPr/>
            <p:nvPr/>
          </p:nvSpPr>
          <p:spPr>
            <a:xfrm>
              <a:off x="8874480" y="4156445"/>
              <a:ext cx="455965" cy="455965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6A1A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ADE4AD5-63F8-7A46-A899-D2F165BFB9F7}"/>
                </a:ext>
              </a:extLst>
            </p:cNvPr>
            <p:cNvSpPr/>
            <p:nvPr/>
          </p:nvSpPr>
          <p:spPr>
            <a:xfrm>
              <a:off x="9763584" y="4147043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6601931-EB5D-D144-AF6A-AA6677DFCACC}"/>
                </a:ext>
              </a:extLst>
            </p:cNvPr>
            <p:cNvSpPr/>
            <p:nvPr/>
          </p:nvSpPr>
          <p:spPr>
            <a:xfrm>
              <a:off x="10637472" y="4147043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E94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2EA4A57-0BF6-A944-B69A-B51863706B35}"/>
                </a:ext>
              </a:extLst>
            </p:cNvPr>
            <p:cNvSpPr/>
            <p:nvPr/>
          </p:nvSpPr>
          <p:spPr>
            <a:xfrm>
              <a:off x="8854926" y="2653047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7A7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CF7987B-AE94-6642-81ED-A147709B65EB}"/>
                </a:ext>
              </a:extLst>
            </p:cNvPr>
            <p:cNvSpPr/>
            <p:nvPr/>
          </p:nvSpPr>
          <p:spPr>
            <a:xfrm>
              <a:off x="9728814" y="2653047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02A9B5C-451D-5440-ACA9-7BCE01D136A0}"/>
                </a:ext>
              </a:extLst>
            </p:cNvPr>
            <p:cNvSpPr/>
            <p:nvPr/>
          </p:nvSpPr>
          <p:spPr>
            <a:xfrm>
              <a:off x="10602704" y="2653047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C6E8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1607CFA-9CA9-BB48-A55C-0DDB07B8FE9E}"/>
                </a:ext>
              </a:extLst>
            </p:cNvPr>
            <p:cNvSpPr/>
            <p:nvPr/>
          </p:nvSpPr>
          <p:spPr>
            <a:xfrm>
              <a:off x="8854926" y="3411189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786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F1AEEFE-17A2-8C46-9721-7C3F94EDDDDA}"/>
                </a:ext>
              </a:extLst>
            </p:cNvPr>
            <p:cNvSpPr/>
            <p:nvPr/>
          </p:nvSpPr>
          <p:spPr>
            <a:xfrm>
              <a:off x="9728814" y="3411189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EC63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0E699FC-3AC6-7B4C-BB0E-C0FBFB994336}"/>
                </a:ext>
              </a:extLst>
            </p:cNvPr>
            <p:cNvSpPr/>
            <p:nvPr/>
          </p:nvSpPr>
          <p:spPr>
            <a:xfrm>
              <a:off x="10602704" y="3411189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3D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FEC4DC8-7F1C-4644-AF92-C686E15996AE}"/>
              </a:ext>
            </a:extLst>
          </p:cNvPr>
          <p:cNvSpPr txBox="1"/>
          <p:nvPr/>
        </p:nvSpPr>
        <p:spPr>
          <a:xfrm>
            <a:off x="5016731" y="6082325"/>
            <a:ext cx="60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Work Sans: </a:t>
            </a:r>
            <a:r>
              <a:rPr lang="en-US" sz="1100" dirty="0">
                <a:hlinkClick r:id="rId4"/>
              </a:rPr>
              <a:t>Link</a:t>
            </a:r>
            <a:endParaRPr lang="en-US" sz="11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1AE085-75FE-A743-8BC1-037312CE4EDA}"/>
              </a:ext>
            </a:extLst>
          </p:cNvPr>
          <p:cNvSpPr txBox="1"/>
          <p:nvPr/>
        </p:nvSpPr>
        <p:spPr>
          <a:xfrm>
            <a:off x="5016731" y="4972675"/>
            <a:ext cx="64119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 Sans: </a:t>
            </a:r>
            <a:r>
              <a:rPr lang="en-US" sz="1100" dirty="0">
                <a:hlinkClick r:id="rId5"/>
              </a:rPr>
              <a:t>Link</a:t>
            </a:r>
            <a:endParaRPr lang="en-US" sz="11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C0B92D-8253-E44F-8CC0-AF49D862321E}"/>
              </a:ext>
            </a:extLst>
          </p:cNvPr>
          <p:cNvSpPr txBox="1"/>
          <p:nvPr userDrawn="1"/>
        </p:nvSpPr>
        <p:spPr>
          <a:xfrm>
            <a:off x="5016731" y="4028860"/>
            <a:ext cx="60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/>
              <a:t>Typefaces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E01FE-044B-CB4C-9DF3-5D0CF9F4F025}"/>
              </a:ext>
            </a:extLst>
          </p:cNvPr>
          <p:cNvSpPr txBox="1"/>
          <p:nvPr/>
        </p:nvSpPr>
        <p:spPr>
          <a:xfrm>
            <a:off x="5016731" y="1274509"/>
            <a:ext cx="60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/>
              <a:t>Colors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7163FFA-8C11-574C-B24B-54E97C722478}"/>
              </a:ext>
            </a:extLst>
          </p:cNvPr>
          <p:cNvCxnSpPr>
            <a:cxnSpLocks/>
          </p:cNvCxnSpPr>
          <p:nvPr/>
        </p:nvCxnSpPr>
        <p:spPr>
          <a:xfrm>
            <a:off x="5112834" y="1574261"/>
            <a:ext cx="62409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5BD9A56-4A60-9049-AED5-D9BEA77A31CF}"/>
              </a:ext>
            </a:extLst>
          </p:cNvPr>
          <p:cNvCxnSpPr>
            <a:cxnSpLocks/>
          </p:cNvCxnSpPr>
          <p:nvPr userDrawn="1"/>
        </p:nvCxnSpPr>
        <p:spPr>
          <a:xfrm>
            <a:off x="5112834" y="4345338"/>
            <a:ext cx="62409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D3A3636-7713-0446-ACF3-99B3DE810A58}"/>
              </a:ext>
            </a:extLst>
          </p:cNvPr>
          <p:cNvSpPr txBox="1"/>
          <p:nvPr/>
        </p:nvSpPr>
        <p:spPr>
          <a:xfrm>
            <a:off x="723512" y="1274509"/>
            <a:ext cx="4082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latin typeface="+mn-lt"/>
              </a:rPr>
              <a:t>Logos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43EEBF1-1040-2142-929B-74C8EB3E3734}"/>
              </a:ext>
            </a:extLst>
          </p:cNvPr>
          <p:cNvCxnSpPr>
            <a:cxnSpLocks/>
          </p:cNvCxnSpPr>
          <p:nvPr/>
        </p:nvCxnSpPr>
        <p:spPr>
          <a:xfrm>
            <a:off x="819615" y="1574261"/>
            <a:ext cx="3947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9DECCA1-14E5-A840-8B05-0401426A5BED}"/>
              </a:ext>
            </a:extLst>
          </p:cNvPr>
          <p:cNvSpPr txBox="1"/>
          <p:nvPr/>
        </p:nvSpPr>
        <p:spPr>
          <a:xfrm>
            <a:off x="723512" y="4040012"/>
            <a:ext cx="4082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/>
              <a:t>Shapes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CB98F43-5533-204C-B912-65ECC9150D0E}"/>
              </a:ext>
            </a:extLst>
          </p:cNvPr>
          <p:cNvCxnSpPr>
            <a:cxnSpLocks/>
          </p:cNvCxnSpPr>
          <p:nvPr/>
        </p:nvCxnSpPr>
        <p:spPr>
          <a:xfrm>
            <a:off x="819615" y="4339764"/>
            <a:ext cx="3947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47">
            <a:extLst>
              <a:ext uri="{FF2B5EF4-FFF2-40B4-BE49-F238E27FC236}">
                <a16:creationId xmlns:a16="http://schemas.microsoft.com/office/drawing/2014/main" id="{2CC3E955-B2A6-2548-9FD4-8124956BCE07}"/>
              </a:ext>
            </a:extLst>
          </p:cNvPr>
          <p:cNvSpPr/>
          <p:nvPr/>
        </p:nvSpPr>
        <p:spPr>
          <a:xfrm>
            <a:off x="837554" y="4581867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2FE8F99-F6B4-9441-8415-9A9FBE15C5F7}"/>
              </a:ext>
            </a:extLst>
          </p:cNvPr>
          <p:cNvSpPr txBox="1"/>
          <p:nvPr/>
        </p:nvSpPr>
        <p:spPr>
          <a:xfrm>
            <a:off x="5614331" y="1800109"/>
            <a:ext cx="31538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latin typeface="+mn-lt"/>
              </a:rPr>
              <a:t>Primary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33BEFEA-6571-D949-9F24-D48F80856526}"/>
              </a:ext>
            </a:extLst>
          </p:cNvPr>
          <p:cNvSpPr txBox="1"/>
          <p:nvPr/>
        </p:nvSpPr>
        <p:spPr>
          <a:xfrm>
            <a:off x="9545531" y="1800109"/>
            <a:ext cx="1996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latin typeface="+mn-lt"/>
              </a:rPr>
              <a:t>Secondary</a:t>
            </a:r>
          </a:p>
        </p:txBody>
      </p:sp>
      <p:sp>
        <p:nvSpPr>
          <p:cNvPr id="52" name="Title 16">
            <a:extLst>
              <a:ext uri="{FF2B5EF4-FFF2-40B4-BE49-F238E27FC236}">
                <a16:creationId xmlns:a16="http://schemas.microsoft.com/office/drawing/2014/main" id="{13F7D5B6-6687-B24F-AE58-2CA54BEDA691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3" name="Title 3">
            <a:extLst>
              <a:ext uri="{FF2B5EF4-FFF2-40B4-BE49-F238E27FC236}">
                <a16:creationId xmlns:a16="http://schemas.microsoft.com/office/drawing/2014/main" id="{07B6A853-0EE1-0247-B6BB-11C664CB82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 dirty="0"/>
              <a:t>Elements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98AE52B-2F11-BC41-B917-B823F64603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9919" y="2148975"/>
            <a:ext cx="2223882" cy="453013"/>
          </a:xfrm>
          <a:prstGeom prst="rect">
            <a:avLst/>
          </a:prstGeom>
        </p:spPr>
      </p:pic>
      <p:pic>
        <p:nvPicPr>
          <p:cNvPr id="55" name="Picture 5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E552DB0-0330-D040-983B-618CD89278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622536" y="3050087"/>
            <a:ext cx="2248111" cy="51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08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A07B9BB-B77E-ED43-90DF-4144DC4FF009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47A161EB-D77D-074D-B651-F219588BD3E8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1319E99-F7DB-5B4A-A878-FFE421FF70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 dirty="0"/>
              <a:t>Your CalHIVE Team</a:t>
            </a:r>
          </a:p>
        </p:txBody>
      </p:sp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C77823F-5E95-0743-9D7B-1FD4CD105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4E24A5-C998-46B3-A332-02F702A9573C}"/>
              </a:ext>
            </a:extLst>
          </p:cNvPr>
          <p:cNvSpPr txBox="1"/>
          <p:nvPr userDrawn="1"/>
        </p:nvSpPr>
        <p:spPr>
          <a:xfrm>
            <a:off x="2235804" y="1809246"/>
            <a:ext cx="3623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Peter Robertson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Director, Insights, Analytics &amp; 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Manager</a:t>
            </a:r>
            <a:endParaRPr lang="en-US" sz="1200" dirty="0"/>
          </a:p>
          <a:p>
            <a:pPr algn="l"/>
            <a:r>
              <a:rPr lang="en-US" sz="1200" dirty="0">
                <a:hlinkClick r:id="rId3"/>
              </a:rPr>
              <a:t>probertson@pbgh.org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2790A6-B0A8-4D15-BD18-FCBD1BB766C1}"/>
              </a:ext>
            </a:extLst>
          </p:cNvPr>
          <p:cNvSpPr txBox="1"/>
          <p:nvPr userDrawn="1"/>
        </p:nvSpPr>
        <p:spPr>
          <a:xfrm>
            <a:off x="8065446" y="5122831"/>
            <a:ext cx="19363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Michael Au</a:t>
            </a:r>
          </a:p>
          <a:p>
            <a:pPr algn="l"/>
            <a:r>
              <a:rPr lang="en-US" sz="1200" dirty="0"/>
              <a:t>Project Manager</a:t>
            </a:r>
          </a:p>
          <a:p>
            <a:pPr algn="l"/>
            <a:r>
              <a:rPr lang="en-US" sz="1200" dirty="0">
                <a:hlinkClick r:id="rId4"/>
              </a:rPr>
              <a:t>mau@pbgh.org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D61260-906D-4470-AAF5-063DEE38EEC1}"/>
              </a:ext>
            </a:extLst>
          </p:cNvPr>
          <p:cNvSpPr txBox="1"/>
          <p:nvPr userDrawn="1"/>
        </p:nvSpPr>
        <p:spPr>
          <a:xfrm>
            <a:off x="8065447" y="3512037"/>
            <a:ext cx="2644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Erika Lind</a:t>
            </a:r>
          </a:p>
          <a:p>
            <a:pPr algn="l"/>
            <a:r>
              <a:rPr lang="en-US" sz="1200" dirty="0"/>
              <a:t>Administrative &amp; Operations Coordinator</a:t>
            </a:r>
          </a:p>
          <a:p>
            <a:pPr algn="l"/>
            <a:r>
              <a:rPr lang="en-US" sz="1200" dirty="0">
                <a:hlinkClick r:id="rId5"/>
              </a:rPr>
              <a:t>elind@pbgh.org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7BBB5C-8396-4D86-9447-0892896E634F}"/>
              </a:ext>
            </a:extLst>
          </p:cNvPr>
          <p:cNvSpPr txBox="1"/>
          <p:nvPr userDrawn="1"/>
        </p:nvSpPr>
        <p:spPr>
          <a:xfrm>
            <a:off x="8071985" y="1828968"/>
            <a:ext cx="22826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Jose Ordonez</a:t>
            </a:r>
          </a:p>
          <a:p>
            <a:pPr algn="l"/>
            <a:r>
              <a:rPr lang="en-US" sz="1200" dirty="0"/>
              <a:t>Data Analyst</a:t>
            </a:r>
          </a:p>
          <a:p>
            <a:pPr algn="l"/>
            <a:r>
              <a:rPr lang="en-US" sz="1200" dirty="0">
                <a:hlinkClick r:id="rId6"/>
              </a:rPr>
              <a:t>jordonez@pbgh.org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7C4C99-E332-44A8-AF80-A61D3FD71BEB}"/>
              </a:ext>
            </a:extLst>
          </p:cNvPr>
          <p:cNvSpPr txBox="1"/>
          <p:nvPr userDrawn="1"/>
        </p:nvSpPr>
        <p:spPr>
          <a:xfrm>
            <a:off x="2235804" y="3466038"/>
            <a:ext cx="4009717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/>
              <a:t>Kristina Mody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Senior Manager, 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Care Redesign </a:t>
            </a:r>
            <a:endParaRPr lang="en-US" sz="1200" dirty="0">
              <a:cs typeface="Calibri"/>
            </a:endParaRPr>
          </a:p>
          <a:p>
            <a:pPr algn="l"/>
            <a:r>
              <a:rPr lang="en-US" sz="1200" dirty="0">
                <a:cs typeface="Calibri"/>
                <a:hlinkClick r:id="rId7"/>
              </a:rPr>
              <a:t>kmody@pbgh.org</a:t>
            </a:r>
            <a:endParaRPr lang="en-US" sz="1200" dirty="0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E21C9D-09F5-42D8-AEB3-1617D3CEA3CF}"/>
              </a:ext>
            </a:extLst>
          </p:cNvPr>
          <p:cNvSpPr txBox="1"/>
          <p:nvPr userDrawn="1"/>
        </p:nvSpPr>
        <p:spPr>
          <a:xfrm>
            <a:off x="1017974" y="1400560"/>
            <a:ext cx="268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EC972D"/>
                </a:solidFill>
              </a:rPr>
              <a:t>Improvement Advisors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B44D9B-F244-4286-B095-F09677D4195D}"/>
              </a:ext>
            </a:extLst>
          </p:cNvPr>
          <p:cNvSpPr txBox="1"/>
          <p:nvPr userDrawn="1"/>
        </p:nvSpPr>
        <p:spPr>
          <a:xfrm>
            <a:off x="6789701" y="1400560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EC972D"/>
                </a:solidFill>
              </a:rPr>
              <a:t>Data Reporting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FCF8C5-DA8B-43CD-93B6-EBD80B025AFC}"/>
              </a:ext>
            </a:extLst>
          </p:cNvPr>
          <p:cNvSpPr/>
          <p:nvPr userDrawn="1"/>
        </p:nvSpPr>
        <p:spPr>
          <a:xfrm>
            <a:off x="6789701" y="2967133"/>
            <a:ext cx="3021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0" dirty="0">
                <a:solidFill>
                  <a:srgbClr val="EC972D"/>
                </a:solidFill>
                <a:effectLst/>
                <a:latin typeface="+mn-lt"/>
              </a:rPr>
              <a:t>Administrative Assistance</a:t>
            </a:r>
            <a:endParaRPr lang="en-US" sz="1800" dirty="0">
              <a:solidFill>
                <a:srgbClr val="EC972D"/>
              </a:solidFill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328269-B689-43DE-85AE-D2575DA6E0A6}"/>
              </a:ext>
            </a:extLst>
          </p:cNvPr>
          <p:cNvSpPr/>
          <p:nvPr userDrawn="1"/>
        </p:nvSpPr>
        <p:spPr>
          <a:xfrm>
            <a:off x="6743090" y="4694423"/>
            <a:ext cx="2791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0" dirty="0">
                <a:solidFill>
                  <a:srgbClr val="EC972D"/>
                </a:solidFill>
                <a:effectLst/>
                <a:latin typeface="+mn-lt"/>
              </a:rPr>
              <a:t>Program Administration</a:t>
            </a:r>
            <a:endParaRPr lang="en-US" sz="1800" dirty="0">
              <a:solidFill>
                <a:srgbClr val="EC972D"/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561376-B79D-46DC-B097-44A8D44AFF43}"/>
              </a:ext>
            </a:extLst>
          </p:cNvPr>
          <p:cNvSpPr txBox="1"/>
          <p:nvPr userDrawn="1"/>
        </p:nvSpPr>
        <p:spPr>
          <a:xfrm>
            <a:off x="2235804" y="5122831"/>
            <a:ext cx="4009717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/>
              <a:t>J.R. Garcia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Senior Manager, 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Care Redesign </a:t>
            </a:r>
            <a:endParaRPr lang="en-US" sz="1200" dirty="0">
              <a:cs typeface="Calibri"/>
            </a:endParaRPr>
          </a:p>
          <a:p>
            <a:pPr algn="l"/>
            <a:r>
              <a:rPr lang="en-US" sz="1200" dirty="0">
                <a:cs typeface="Calibri"/>
                <a:hlinkClick r:id="rId8"/>
              </a:rPr>
              <a:t>jrgarcia@pbgh.org</a:t>
            </a:r>
            <a:endParaRPr lang="en-US" sz="1200" dirty="0">
              <a:cs typeface="Calibri"/>
            </a:endParaRPr>
          </a:p>
        </p:txBody>
      </p:sp>
      <p:pic>
        <p:nvPicPr>
          <p:cNvPr id="21" name="Picture 29">
            <a:extLst>
              <a:ext uri="{FF2B5EF4-FFF2-40B4-BE49-F238E27FC236}">
                <a16:creationId xmlns:a16="http://schemas.microsoft.com/office/drawing/2014/main" id="{F1BF437D-C35D-4A91-9921-185984804C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9479" y="1828968"/>
            <a:ext cx="914400" cy="83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98EC6F-53DD-47D9-96D6-913F9664819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807" y="5171370"/>
            <a:ext cx="914400" cy="8229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DC4818C-6B50-449B-A76B-E87360A7780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621" y="1826215"/>
            <a:ext cx="914400" cy="8321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05ED16-0C4C-48FD-A64C-16FAFACC604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039479" y="5171370"/>
            <a:ext cx="914400" cy="9144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6653C5A2-216C-4035-875E-0AB12CF1DE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9480" y="352153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084BA7-B40F-4F11-9F45-85AF0717FA7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6851729" y="3521535"/>
            <a:ext cx="972292" cy="91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56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92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5"/>
            <a:ext cx="10058400" cy="2593975"/>
          </a:xfrm>
          <a:prstGeom prst="rect">
            <a:avLst/>
          </a:prstGeom>
        </p:spPr>
        <p:txBody>
          <a:bodyPr anchor="b"/>
          <a:lstStyle>
            <a:lvl1pPr>
              <a:defRPr sz="48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Slide Number Placeholder 18">
            <a:extLst>
              <a:ext uri="{FF2B5EF4-FFF2-40B4-BE49-F238E27FC236}">
                <a16:creationId xmlns:a16="http://schemas.microsoft.com/office/drawing/2014/main" id="{40B7BA4F-06D9-A74B-8F79-1374F830A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290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003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5851"/>
            <a:ext cx="12192000" cy="934091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ight" charset="0"/>
                <a:ea typeface="Avenir Light" charset="0"/>
                <a:cs typeface="Avenir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296924"/>
            <a:ext cx="11988800" cy="5092700"/>
          </a:xfrm>
        </p:spPr>
        <p:txBody>
          <a:bodyPr/>
          <a:lstStyle>
            <a:lvl1pPr marL="342891" indent="-228594">
              <a:buFont typeface="Wingdings" charset="2"/>
              <a:buChar char="§"/>
              <a:defRPr b="0" i="0">
                <a:latin typeface="Avenir Light" charset="0"/>
                <a:ea typeface="Avenir Light" charset="0"/>
                <a:cs typeface="Avenir Light" charset="0"/>
              </a:defRPr>
            </a:lvl1pPr>
            <a:lvl2pPr>
              <a:defRPr b="0" i="0">
                <a:latin typeface="Avenir Light" charset="0"/>
                <a:ea typeface="Avenir Light" charset="0"/>
                <a:cs typeface="Avenir Light" charset="0"/>
              </a:defRPr>
            </a:lvl2pPr>
            <a:lvl3pPr marL="1005815" indent="-228594">
              <a:buFont typeface="Wingdings" charset="2"/>
              <a:buChar char="§"/>
              <a:defRPr b="0" i="0">
                <a:latin typeface="Avenir Light" charset="0"/>
                <a:ea typeface="Avenir Light" charset="0"/>
                <a:cs typeface="Avenir Light" charset="0"/>
              </a:defRPr>
            </a:lvl3pPr>
            <a:lvl4pPr>
              <a:defRPr b="0" i="0">
                <a:latin typeface="Avenir Light" charset="0"/>
                <a:ea typeface="Avenir Light" charset="0"/>
                <a:cs typeface="Avenir Light" charset="0"/>
              </a:defRPr>
            </a:lvl4pPr>
            <a:lvl5pPr marL="1554441" indent="-228594">
              <a:buFont typeface="Wingdings" charset="2"/>
              <a:buChar char="§"/>
              <a:defRPr b="0" i="0">
                <a:latin typeface="Avenir Light" charset="0"/>
                <a:ea typeface="Avenir Light" charset="0"/>
                <a:cs typeface="Avenir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18">
            <a:extLst>
              <a:ext uri="{FF2B5EF4-FFF2-40B4-BE49-F238E27FC236}">
                <a16:creationId xmlns:a16="http://schemas.microsoft.com/office/drawing/2014/main" id="{8E508342-4D66-3444-A76D-0B3E9F42DE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610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2816352"/>
            <a:ext cx="10212916" cy="1168400"/>
          </a:xfrm>
          <a:prstGeom prst="rect">
            <a:avLst/>
          </a:prstGeo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1182815"/>
            <a:ext cx="8180916" cy="16335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18">
            <a:extLst>
              <a:ext uri="{FF2B5EF4-FFF2-40B4-BE49-F238E27FC236}">
                <a16:creationId xmlns:a16="http://schemas.microsoft.com/office/drawing/2014/main" id="{8E0962A9-EAB4-264C-9690-578085617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3155" y="64023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061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560"/>
            <a:ext cx="12192000" cy="93409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833" y="1214503"/>
            <a:ext cx="5745019" cy="51751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00152" y="1215643"/>
            <a:ext cx="5745019" cy="51751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18">
            <a:extLst>
              <a:ext uri="{FF2B5EF4-FFF2-40B4-BE49-F238E27FC236}">
                <a16:creationId xmlns:a16="http://schemas.microsoft.com/office/drawing/2014/main" id="{9C4C7C50-6CE2-BF40-8E91-579911714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535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2334"/>
            <a:ext cx="12192000" cy="9340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4876800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785" y="2174875"/>
            <a:ext cx="569308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8917" y="1535116"/>
            <a:ext cx="4876800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7101" y="2174875"/>
            <a:ext cx="569308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18">
            <a:extLst>
              <a:ext uri="{FF2B5EF4-FFF2-40B4-BE49-F238E27FC236}">
                <a16:creationId xmlns:a16="http://schemas.microsoft.com/office/drawing/2014/main" id="{E1595A7A-84C1-574E-8A56-22F2C5725DC1}"/>
              </a:ext>
            </a:extLst>
          </p:cNvPr>
          <p:cNvSpPr txBox="1">
            <a:spLocks/>
          </p:cNvSpPr>
          <p:nvPr userDrawn="1"/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i="1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dirty="0"/>
              <a:t>Slide </a:t>
            </a:r>
            <a:fld id="{835BB32D-CF2E-724F-8734-8F60CE67A029}" type="slidenum">
              <a:rPr lang="en-US" sz="1200" smtClean="0"/>
              <a:pPr>
                <a:defRPr/>
              </a:pPr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55966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6">
            <a:extLst>
              <a:ext uri="{FF2B5EF4-FFF2-40B4-BE49-F238E27FC236}">
                <a16:creationId xmlns:a16="http://schemas.microsoft.com/office/drawing/2014/main" id="{E8556077-A086-CB48-BBCB-7FB01D794DDE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753113-08C9-A44A-98ED-92E73B987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61FA039C-8A36-9A48-B005-A67A4D8EFD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491768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CFBED5-76EF-B84B-833B-24F113FC1186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168B92-B479-7247-95C4-2F5915349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5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4394"/>
            <a:ext cx="12192000" cy="93409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18">
            <a:extLst>
              <a:ext uri="{FF2B5EF4-FFF2-40B4-BE49-F238E27FC236}">
                <a16:creationId xmlns:a16="http://schemas.microsoft.com/office/drawing/2014/main" id="{9EBF1DA8-93E5-3A4A-83AC-F4AE12542E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3155" y="64023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6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8">
            <a:extLst>
              <a:ext uri="{FF2B5EF4-FFF2-40B4-BE49-F238E27FC236}">
                <a16:creationId xmlns:a16="http://schemas.microsoft.com/office/drawing/2014/main" id="{45620D1B-4770-7C49-8FBD-DAC37001B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890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528" y="3995928"/>
            <a:ext cx="10363200" cy="594360"/>
          </a:xfrm>
          <a:prstGeom prst="rect">
            <a:avLst/>
          </a:prstGeo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2533" y="4596384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5168" y="381000"/>
            <a:ext cx="11297920" cy="3313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8">
            <a:extLst>
              <a:ext uri="{FF2B5EF4-FFF2-40B4-BE49-F238E27FC236}">
                <a16:creationId xmlns:a16="http://schemas.microsoft.com/office/drawing/2014/main" id="{0594749B-9C8B-0A44-940A-AC3DC9FE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120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016" y="4068816"/>
            <a:ext cx="10363200" cy="594627"/>
          </a:xfrm>
          <a:prstGeom prst="rect">
            <a:avLst/>
          </a:prstGeo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0016" y="4669536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18">
            <a:extLst>
              <a:ext uri="{FF2B5EF4-FFF2-40B4-BE49-F238E27FC236}">
                <a16:creationId xmlns:a16="http://schemas.microsoft.com/office/drawing/2014/main" id="{20948A59-D91F-5D43-86A2-44C11266A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54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4" y="274642"/>
            <a:ext cx="11767128" cy="9340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8">
            <a:extLst>
              <a:ext uri="{FF2B5EF4-FFF2-40B4-BE49-F238E27FC236}">
                <a16:creationId xmlns:a16="http://schemas.microsoft.com/office/drawing/2014/main" id="{DE4D2B10-F47E-7543-BFBC-3E8401DFD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691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336800" cy="5851525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8">
            <a:extLst>
              <a:ext uri="{FF2B5EF4-FFF2-40B4-BE49-F238E27FC236}">
                <a16:creationId xmlns:a16="http://schemas.microsoft.com/office/drawing/2014/main" id="{C8F08DD4-8755-5F43-8777-CDB3E4E9B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816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3242"/>
            <a:ext cx="12192000" cy="93409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18">
            <a:extLst>
              <a:ext uri="{FF2B5EF4-FFF2-40B4-BE49-F238E27FC236}">
                <a16:creationId xmlns:a16="http://schemas.microsoft.com/office/drawing/2014/main" id="{74A7AE70-79F8-EA49-9A47-7654C7934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254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1DB208-7C5C-6548-819A-407D916C140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2392767" y="366150"/>
            <a:ext cx="7458092" cy="2656791"/>
          </a:xfrm>
          <a:prstGeom prst="rect">
            <a:avLst/>
          </a:prstGeom>
          <a:effectLst/>
        </p:spPr>
      </p:pic>
      <p:sp>
        <p:nvSpPr>
          <p:cNvPr id="6" name="Shape 9">
            <a:extLst>
              <a:ext uri="{FF2B5EF4-FFF2-40B4-BE49-F238E27FC236}">
                <a16:creationId xmlns:a16="http://schemas.microsoft.com/office/drawing/2014/main" id="{E5989C07-E2C0-9947-BF7F-9137E01CC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027" y="2986361"/>
            <a:ext cx="9144000" cy="214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Autofit/>
          </a:bodyPr>
          <a:lstStyle>
            <a:lvl1pPr algn="ctr">
              <a:defRPr sz="5400" spc="1020" baseline="0">
                <a:latin typeface="Avenir Book" panose="02000503020000020003" pitchFamily="2" charset="0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lang="en-US" sz="5765" cap="all" spc="1153" dirty="0">
                <a:solidFill>
                  <a:srgbClr val="514E4A"/>
                </a:solidFill>
              </a:rPr>
              <a:t>Click to edit Master title style</a:t>
            </a:r>
            <a:endParaRPr sz="5765" cap="all" spc="1153" dirty="0">
              <a:solidFill>
                <a:srgbClr val="514E4A"/>
              </a:solidFill>
            </a:endParaRPr>
          </a:p>
        </p:txBody>
      </p:sp>
      <p:sp>
        <p:nvSpPr>
          <p:cNvPr id="7" name="Shape 10">
            <a:extLst>
              <a:ext uri="{FF2B5EF4-FFF2-40B4-BE49-F238E27FC236}">
                <a16:creationId xmlns:a16="http://schemas.microsoft.com/office/drawing/2014/main" id="{416E2589-3E66-B744-A1BA-72B64143F6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55823" y="5270373"/>
            <a:ext cx="7310437" cy="848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marL="114297" indent="0" algn="ctr">
              <a:buNone/>
              <a:defRPr/>
            </a:lvl1pPr>
            <a:lvl2pPr>
              <a:defRPr sz="2391"/>
            </a:lvl2pPr>
            <a:lvl3pPr>
              <a:defRPr sz="2391"/>
            </a:lvl3pPr>
            <a:lvl4pPr>
              <a:defRPr sz="2391"/>
            </a:lvl4pPr>
            <a:lvl5pPr>
              <a:defRPr sz="2391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87" dirty="0">
                <a:solidFill>
                  <a:srgbClr val="514E4A"/>
                </a:solidFill>
              </a:rPr>
              <a:t>Body Level One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5F8897-12F0-FA4D-B84D-F9F12E6FD2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12995" y="490845"/>
            <a:ext cx="4966009" cy="226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1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E1AB07C4-F4AD-C942-BAEA-67B4CA5A8891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11">
            <a:extLst>
              <a:ext uri="{FF2B5EF4-FFF2-40B4-BE49-F238E27FC236}">
                <a16:creationId xmlns:a16="http://schemas.microsoft.com/office/drawing/2014/main" id="{C934916A-50E5-064F-944B-712387868C41}"/>
              </a:ext>
            </a:extLst>
          </p:cNvPr>
          <p:cNvSpPr/>
          <p:nvPr userDrawn="1"/>
        </p:nvSpPr>
        <p:spPr>
          <a:xfrm>
            <a:off x="532152" y="0"/>
            <a:ext cx="2533779" cy="674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C7E25AE2-B775-8A49-82AD-FEAFB583FA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3517" y="1828800"/>
            <a:ext cx="10580289" cy="4191000"/>
          </a:xfrm>
          <a:prstGeom prst="rect">
            <a:avLst/>
          </a:prstGeom>
        </p:spPr>
        <p:txBody>
          <a:bodyPr>
            <a:normAutofit/>
          </a:bodyPr>
          <a:lstStyle>
            <a:lvl1pPr defTabSz="685783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defRPr lang="en-US" sz="1500" b="0" i="0" baseline="0" dirty="0">
                <a:solidFill>
                  <a:schemeClr val="tx2"/>
                </a:solidFill>
                <a:latin typeface="+mn-lt"/>
                <a:ea typeface="Tahoma" charset="0"/>
                <a:cs typeface="Tahom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defRPr sz="1351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Body text should be 20 pt. Calibri font, </a:t>
            </a:r>
          </a:p>
          <a:p>
            <a:pPr marL="342891" lvl="1" indent="0">
              <a:lnSpc>
                <a:spcPct val="150000"/>
              </a:lnSpc>
              <a:buNone/>
            </a:pPr>
            <a:r>
              <a:rPr lang="en-US" dirty="0" err="1"/>
              <a:t>Asdfasf</a:t>
            </a:r>
            <a:endParaRPr lang="en-US" dirty="0"/>
          </a:p>
          <a:p>
            <a:pPr marL="342891" lvl="1" indent="0">
              <a:lnSpc>
                <a:spcPct val="150000"/>
              </a:lnSpc>
              <a:buNone/>
            </a:pPr>
            <a:r>
              <a:rPr lang="en-US" dirty="0"/>
              <a:t>	</a:t>
            </a:r>
            <a:r>
              <a:rPr lang="en-US" dirty="0" err="1"/>
              <a:t>dadsf</a:t>
            </a:r>
            <a:endParaRPr lang="en-US" dirty="0"/>
          </a:p>
          <a:p>
            <a:pPr marL="342891" lvl="1" indent="0">
              <a:lnSpc>
                <a:spcPct val="150000"/>
              </a:lnSpc>
              <a:buNone/>
            </a:pPr>
            <a:r>
              <a:rPr lang="en-US" dirty="0"/>
              <a:t>	</a:t>
            </a:r>
            <a:r>
              <a:rPr lang="en-US" dirty="0" err="1"/>
              <a:t>asdfds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30D147-E6D9-4521-9775-3D7C04C9E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11" y="381000"/>
            <a:ext cx="10515600" cy="1143000"/>
          </a:xfrm>
        </p:spPr>
        <p:txBody>
          <a:bodyPr anchor="ctr" anchorCtr="0">
            <a:normAutofit/>
          </a:bodyPr>
          <a:lstStyle>
            <a:lvl1pPr>
              <a:defRPr sz="27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9967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6">
            <a:extLst>
              <a:ext uri="{FF2B5EF4-FFF2-40B4-BE49-F238E27FC236}">
                <a16:creationId xmlns:a16="http://schemas.microsoft.com/office/drawing/2014/main" id="{E8556077-A086-CB48-BBCB-7FB01D794DDE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753113-08C9-A44A-98ED-92E73B987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61FA039C-8A36-9A48-B005-A67A4D8EFD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491768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CFBED5-76EF-B84B-833B-24F113FC1186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168B92-B479-7247-95C4-2F5915349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41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8F69F-49B4-EA47-916D-8BC7F486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50"/>
            <a:ext cx="931709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97BCC8-EE33-5D4A-B3AA-2658D720470E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6" name="Title 16">
            <a:extLst>
              <a:ext uri="{FF2B5EF4-FFF2-40B4-BE49-F238E27FC236}">
                <a16:creationId xmlns:a16="http://schemas.microsoft.com/office/drawing/2014/main" id="{D5BD1F00-2098-1C43-B587-048D10BE0CFB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8F854F50-A7B9-8A47-923B-712B01582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E1DF6A34-FDE8-8242-938D-D6BA582875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491768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E62ED60-28D0-2C49-A1FC-03994AF12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32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Rever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3FA2923-DF06-E642-A840-CF51EA05DC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330EE0-A3A4-404C-BE36-1D21E56829DD}"/>
              </a:ext>
            </a:extLst>
          </p:cNvPr>
          <p:cNvCxnSpPr>
            <a:cxnSpLocks/>
          </p:cNvCxnSpPr>
          <p:nvPr userDrawn="1"/>
        </p:nvCxnSpPr>
        <p:spPr>
          <a:xfrm>
            <a:off x="838200" y="905188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3">
            <a:extLst>
              <a:ext uri="{FF2B5EF4-FFF2-40B4-BE49-F238E27FC236}">
                <a16:creationId xmlns:a16="http://schemas.microsoft.com/office/drawing/2014/main" id="{EFEE9A97-2494-4D42-A198-5CD008995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81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A006C030-DF1F-7A4C-9591-0722649053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182029"/>
            <a:ext cx="10515600" cy="49901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868921-D79E-014F-BDD8-D0D95E5E86C2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>
                <a:solidFill>
                  <a:schemeClr val="bg1"/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137E4D-610F-7143-8918-2ADBED558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2248" y="6392660"/>
            <a:ext cx="1243119" cy="25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64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EA5066-6E8B-0C47-A85C-B5F7C3137F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Title 16">
            <a:extLst>
              <a:ext uri="{FF2B5EF4-FFF2-40B4-BE49-F238E27FC236}">
                <a16:creationId xmlns:a16="http://schemas.microsoft.com/office/drawing/2014/main" id="{F6CD0FC6-C90D-8B47-9F58-D1A726FD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76" y="228025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31520" tIns="9144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659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C6D6312C-D6B7-E74A-BE0A-C0CFB86D3366}"/>
              </a:ext>
            </a:extLst>
          </p:cNvPr>
          <p:cNvSpPr/>
          <p:nvPr userDrawn="1"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08011A4-B68B-FB47-A30E-72E2C8E12A8F}"/>
              </a:ext>
            </a:extLst>
          </p:cNvPr>
          <p:cNvSpPr/>
          <p:nvPr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F9048-DD20-F84D-837D-F42F51F7C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F8DDC-CB36-E548-B287-B89A05B11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5E56A3-2725-3540-A664-E6ABAE3818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758" y="612025"/>
            <a:ext cx="2223882" cy="4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75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ing/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D65BC16-6916-AA4E-AC7D-1371FCAE2EDE}"/>
              </a:ext>
            </a:extLst>
          </p:cNvPr>
          <p:cNvSpPr/>
          <p:nvPr userDrawn="1"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4DF7B5A-5694-7A4D-A58A-95B61B26847E}"/>
              </a:ext>
            </a:extLst>
          </p:cNvPr>
          <p:cNvSpPr/>
          <p:nvPr userDrawn="1"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D7EEB-5A65-A042-AD9B-AD683849A0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99798" y="2920514"/>
            <a:ext cx="4992403" cy="10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0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4A441A1-0642-EE41-A7A8-57CF58694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4511"/>
            <a:ext cx="5181600" cy="4922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3079827-8E81-F54C-807B-70903DF0A4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54511"/>
            <a:ext cx="5181600" cy="49224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BAF38A-AFC6-C64D-A998-1847E9F9D6B0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5" name="Title 16">
            <a:extLst>
              <a:ext uri="{FF2B5EF4-FFF2-40B4-BE49-F238E27FC236}">
                <a16:creationId xmlns:a16="http://schemas.microsoft.com/office/drawing/2014/main" id="{ED5BE28B-1B97-9249-B9AC-3886F0731FA0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BF5B2D74-EC20-2F4F-915F-892098474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10BA7EC-A109-F74A-95C8-93EC7EB07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76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37D47-96B9-BE46-9A25-818AF9AF9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52218"/>
            <a:ext cx="5157787" cy="5550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B0F803-672B-DE40-AF38-61A6C2DC8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28073"/>
            <a:ext cx="5157787" cy="41927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CEE9B5-03C7-0848-BEF1-FFB1CE3424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52218"/>
            <a:ext cx="5183188" cy="5550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E444F2-91EA-EF46-A4AD-BD595C8982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28073"/>
            <a:ext cx="5183188" cy="41927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2BE292-2C95-D24A-939F-BE033F119ED6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8" name="Title 16">
            <a:extLst>
              <a:ext uri="{FF2B5EF4-FFF2-40B4-BE49-F238E27FC236}">
                <a16:creationId xmlns:a16="http://schemas.microsoft.com/office/drawing/2014/main" id="{F098D308-92DF-7B48-9A03-D24195178B3E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75580400-A887-6840-9F63-447C768D4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1A24570-B540-5049-9A75-4FC48A8705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1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704E34-0D5F-9946-8463-2EFE2FACC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8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C6309-9986-D248-8C10-4ECF7206A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2029"/>
            <a:ext cx="10515600" cy="4990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3C9382-0D89-7247-8C95-9DBD68D022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907" y="6356350"/>
            <a:ext cx="512956" cy="365125"/>
          </a:xfrm>
          <a:prstGeom prst="rect">
            <a:avLst/>
          </a:prstGeom>
        </p:spPr>
        <p:txBody>
          <a:bodyPr anchor="ctr"/>
          <a:lstStyle>
            <a:lvl1pPr algn="l">
              <a:defRPr sz="1050"/>
            </a:lvl1pPr>
          </a:lstStyle>
          <a:p>
            <a:fld id="{04E27263-17A7-F645-A305-10F513A9B6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50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2" r:id="rId12"/>
    <p:sldLayoutId id="2147483694" r:id="rId13"/>
    <p:sldLayoutId id="214748369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Source Serif Pro SemiBold" panose="02040603050405020204" pitchFamily="18" charset="0"/>
          <a:ea typeface="Source Serif Pro SemiBold" panose="02040603050405020204" pitchFamily="18" charset="0"/>
          <a:cs typeface="Source Serif Pro SemiBold" panose="020406030504050202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0145" y="1282701"/>
            <a:ext cx="11767128" cy="511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Placeholder 17"/>
          <p:cNvSpPr>
            <a:spLocks noGrp="1"/>
          </p:cNvSpPr>
          <p:nvPr>
            <p:ph type="title"/>
          </p:nvPr>
        </p:nvSpPr>
        <p:spPr>
          <a:xfrm>
            <a:off x="0" y="265834"/>
            <a:ext cx="12192000" cy="843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"/>
          </p:nvPr>
        </p:nvSpPr>
        <p:spPr>
          <a:xfrm>
            <a:off x="7113155" y="64150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9" name="Slide Number Placeholder 18">
            <a:extLst>
              <a:ext uri="{FF2B5EF4-FFF2-40B4-BE49-F238E27FC236}">
                <a16:creationId xmlns:a16="http://schemas.microsoft.com/office/drawing/2014/main" id="{8A208C69-750D-E240-A6AD-129046C140CA}"/>
              </a:ext>
            </a:extLst>
          </p:cNvPr>
          <p:cNvSpPr txBox="1">
            <a:spLocks/>
          </p:cNvSpPr>
          <p:nvPr userDrawn="1"/>
        </p:nvSpPr>
        <p:spPr>
          <a:xfrm>
            <a:off x="261494" y="6388032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200" dirty="0">
                <a:latin typeface="Avenir Book" panose="02000503020000020003" pitchFamily="2" charset="0"/>
              </a:rPr>
              <a:t>Prepared by Elevation Health Partners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2A89C7-67E9-664F-930B-B981E4D3E52B}"/>
              </a:ext>
            </a:extLst>
          </p:cNvPr>
          <p:cNvSpPr/>
          <p:nvPr userDrawn="1"/>
        </p:nvSpPr>
        <p:spPr>
          <a:xfrm>
            <a:off x="0" y="0"/>
            <a:ext cx="12192000" cy="25789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3C5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C7CEDA-D14B-EF4C-B780-790E439CF0D1}"/>
              </a:ext>
            </a:extLst>
          </p:cNvPr>
          <p:cNvSpPr/>
          <p:nvPr userDrawn="1"/>
        </p:nvSpPr>
        <p:spPr>
          <a:xfrm>
            <a:off x="-16933" y="6795007"/>
            <a:ext cx="12208933" cy="629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3C52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AE8832-9EC6-824A-8C1D-07CBFEE145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12" name="Picture 8" descr="Transparent Background_Negative 3.png">
            <a:extLst>
              <a:ext uri="{FF2B5EF4-FFF2-40B4-BE49-F238E27FC236}">
                <a16:creationId xmlns:a16="http://schemas.microsoft.com/office/drawing/2014/main" id="{D99621A9-A562-EB4C-8D68-A2AD1EF2C0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939" y="6159398"/>
            <a:ext cx="328383" cy="54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97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p:hf hdr="0" dt="0"/>
  <p:txStyles>
    <p:titleStyle>
      <a:lvl1pPr algn="l" defTabSz="914377" rtl="0" eaLnBrk="1" latinLnBrk="0" hangingPunct="1">
        <a:spcBef>
          <a:spcPct val="0"/>
        </a:spcBef>
        <a:buNone/>
        <a:defRPr sz="4000" b="0" i="0" kern="1200" cap="none" spc="-100" baseline="0">
          <a:ln>
            <a:noFill/>
          </a:ln>
          <a:solidFill>
            <a:schemeClr val="tx2"/>
          </a:solidFill>
          <a:effectLst/>
          <a:latin typeface="Avenir Light" charset="0"/>
          <a:ea typeface="Avenir Light" charset="0"/>
          <a:cs typeface="Avenir Light" charset="0"/>
        </a:defRPr>
      </a:lvl1pPr>
    </p:titleStyle>
    <p:bodyStyle>
      <a:lvl1pPr marL="342891" indent="-228594" algn="l" defTabSz="914377" rtl="0" eaLnBrk="1" latinLnBrk="0" hangingPunct="1">
        <a:spcBef>
          <a:spcPct val="20000"/>
        </a:spcBef>
        <a:buClrTx/>
        <a:buFont typeface="Wingdings" charset="2"/>
        <a:buChar char="§"/>
        <a:defRPr sz="22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1pPr>
      <a:lvl2pPr marL="640064" indent="-228594" algn="l" defTabSz="914377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2pPr>
      <a:lvl3pPr marL="1005815" indent="-228594" algn="l" defTabSz="914377" rtl="0" eaLnBrk="1" latinLnBrk="0" hangingPunct="1">
        <a:spcBef>
          <a:spcPct val="20000"/>
        </a:spcBef>
        <a:buClrTx/>
        <a:buFont typeface="Wingdings" charset="2"/>
        <a:buChar char="§"/>
        <a:defRPr sz="18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3pPr>
      <a:lvl4pPr marL="1280128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4pPr>
      <a:lvl5pPr marL="1554441" indent="-228594" algn="l" defTabSz="914377" rtl="0" eaLnBrk="1" latinLnBrk="0" hangingPunct="1">
        <a:spcBef>
          <a:spcPct val="20000"/>
        </a:spcBef>
        <a:buClrTx/>
        <a:buFont typeface="Arial" pitchFamily="34" charset="0"/>
        <a:buChar char="•"/>
        <a:defRPr sz="1400" b="0" i="0" kern="1200" baseline="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5pPr>
      <a:lvl6pPr marL="1737317" indent="-182875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192" indent="-182875" algn="l" defTabSz="914377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067" indent="-182875" algn="l" defTabSz="914377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943" indent="-182875" algn="l" defTabSz="914377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E0071E3-E534-F045-83E6-47157B97E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8466" y="1186922"/>
            <a:ext cx="4902201" cy="224207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Source Serif Pro SemiBold"/>
                <a:ea typeface="Source Serif Pro SemiBold"/>
              </a:rPr>
              <a:t>Behavioral Health Integration Improvement Collaborative</a:t>
            </a:r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6A91D5D-163F-9A4B-8734-D30BF47AF9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8466" y="3572933"/>
            <a:ext cx="5242984" cy="1381839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2800" b="1" dirty="0">
                <a:latin typeface="Work Sans" pitchFamily="2" charset="0"/>
                <a:ea typeface="Source Serif Pro"/>
              </a:rPr>
              <a:t>Launch the Journey</a:t>
            </a:r>
          </a:p>
          <a:p>
            <a:r>
              <a:rPr lang="en-US" sz="2800" b="1" dirty="0">
                <a:latin typeface="Work Sans" pitchFamily="2" charset="0"/>
                <a:ea typeface="Source Serif Pro"/>
              </a:rPr>
              <a:t>Activity 1.3</a:t>
            </a:r>
          </a:p>
          <a:p>
            <a:r>
              <a:rPr lang="en-US" sz="2800" dirty="0">
                <a:latin typeface="Work Sans" pitchFamily="2" charset="0"/>
                <a:ea typeface="Source Serif Pro"/>
              </a:rPr>
              <a:t>Organizational Background</a:t>
            </a:r>
            <a:endParaRPr lang="en-US" sz="2800" dirty="0">
              <a:latin typeface="Work Sans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221A0-2EF1-477A-9623-D6056B92D5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72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55B82-1B17-4EC2-BCEE-3E39BBAA5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Organizational Background (1 of 3)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6D7A16B-9C07-4C31-8BCD-4650183EA3A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06324541"/>
              </p:ext>
            </p:extLst>
          </p:nvPr>
        </p:nvGraphicFramePr>
        <p:xfrm>
          <a:off x="838200" y="1254125"/>
          <a:ext cx="10515600" cy="3785515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256722">
                  <a:extLst>
                    <a:ext uri="{9D8B030D-6E8A-4147-A177-3AD203B41FA5}">
                      <a16:colId xmlns:a16="http://schemas.microsoft.com/office/drawing/2014/main" val="4141769609"/>
                    </a:ext>
                  </a:extLst>
                </a:gridCol>
                <a:gridCol w="7258878">
                  <a:extLst>
                    <a:ext uri="{9D8B030D-6E8A-4147-A177-3AD203B41FA5}">
                      <a16:colId xmlns:a16="http://schemas.microsoft.com/office/drawing/2014/main" val="617204017"/>
                    </a:ext>
                  </a:extLst>
                </a:gridCol>
              </a:tblGrid>
              <a:tr h="767995">
                <a:tc>
                  <a:txBody>
                    <a:bodyPr/>
                    <a:lstStyle/>
                    <a:p>
                      <a:r>
                        <a:rPr lang="en-US" sz="2400" dirty="0"/>
                        <a:t>Area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1" dirty="0"/>
                        <a:t>Team to complete the following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18473"/>
                  </a:ext>
                </a:extLst>
              </a:tr>
              <a:tr h="426664">
                <a:tc>
                  <a:txBody>
                    <a:bodyPr/>
                    <a:lstStyle/>
                    <a:p>
                      <a:r>
                        <a:rPr lang="en-US" sz="2400" dirty="0"/>
                        <a:t>Org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553342"/>
                  </a:ext>
                </a:extLst>
              </a:tr>
              <a:tr h="426664">
                <a:tc>
                  <a:txBody>
                    <a:bodyPr/>
                    <a:lstStyle/>
                    <a:p>
                      <a:r>
                        <a:rPr lang="en-US" sz="2400" dirty="0"/>
                        <a:t>Location(s)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21001"/>
                  </a:ext>
                </a:extLst>
              </a:tr>
              <a:tr h="426664">
                <a:tc>
                  <a:txBody>
                    <a:bodyPr/>
                    <a:lstStyle/>
                    <a:p>
                      <a:r>
                        <a:rPr lang="en-US" sz="2400" dirty="0"/>
                        <a:t>Improvement team members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i="1" dirty="0"/>
                        <a:t>Name, role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301763"/>
                  </a:ext>
                </a:extLst>
              </a:tr>
              <a:tr h="426664">
                <a:tc>
                  <a:txBody>
                    <a:bodyPr/>
                    <a:lstStyle/>
                    <a:p>
                      <a:r>
                        <a:rPr lang="en-US" sz="2400" dirty="0"/>
                        <a:t>Populations served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444432"/>
                  </a:ext>
                </a:extLst>
              </a:tr>
              <a:tr h="426664">
                <a:tc>
                  <a:txBody>
                    <a:bodyPr/>
                    <a:lstStyle/>
                    <a:p>
                      <a:r>
                        <a:rPr lang="en-US" sz="2400" dirty="0"/>
                        <a:t>Payer mix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479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006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55B82-1B17-4EC2-BCEE-3E39BBAA5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Organizational Background (2 of 3)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6D7A16B-9C07-4C31-8BCD-4650183EA3A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99670971"/>
              </p:ext>
            </p:extLst>
          </p:nvPr>
        </p:nvGraphicFramePr>
        <p:xfrm>
          <a:off x="838200" y="1254125"/>
          <a:ext cx="10515600" cy="4334155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256722">
                  <a:extLst>
                    <a:ext uri="{9D8B030D-6E8A-4147-A177-3AD203B41FA5}">
                      <a16:colId xmlns:a16="http://schemas.microsoft.com/office/drawing/2014/main" val="4141769609"/>
                    </a:ext>
                  </a:extLst>
                </a:gridCol>
                <a:gridCol w="7258878">
                  <a:extLst>
                    <a:ext uri="{9D8B030D-6E8A-4147-A177-3AD203B41FA5}">
                      <a16:colId xmlns:a16="http://schemas.microsoft.com/office/drawing/2014/main" val="617204017"/>
                    </a:ext>
                  </a:extLst>
                </a:gridCol>
              </a:tblGrid>
              <a:tr h="767995">
                <a:tc>
                  <a:txBody>
                    <a:bodyPr/>
                    <a:lstStyle/>
                    <a:p>
                      <a:r>
                        <a:rPr lang="en-US" sz="2400" dirty="0"/>
                        <a:t>Area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1" dirty="0"/>
                        <a:t>Team to complete the following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18473"/>
                  </a:ext>
                </a:extLst>
              </a:tr>
              <a:tr h="426664">
                <a:tc>
                  <a:txBody>
                    <a:bodyPr/>
                    <a:lstStyle/>
                    <a:p>
                      <a:r>
                        <a:rPr lang="en-US" sz="2400" dirty="0"/>
                        <a:t>Priority domains based on Self Assessment Tool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553342"/>
                  </a:ext>
                </a:extLst>
              </a:tr>
              <a:tr h="426664">
                <a:tc>
                  <a:txBody>
                    <a:bodyPr/>
                    <a:lstStyle/>
                    <a:p>
                      <a:r>
                        <a:rPr lang="en-US" sz="2400" dirty="0"/>
                        <a:t>Current state of behavioral health at your organization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21001"/>
                  </a:ext>
                </a:extLst>
              </a:tr>
              <a:tr h="426664">
                <a:tc>
                  <a:txBody>
                    <a:bodyPr/>
                    <a:lstStyle/>
                    <a:p>
                      <a:r>
                        <a:rPr lang="en-US" sz="2400" dirty="0"/>
                        <a:t>External factors that may impact BH integration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444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92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55B82-1B17-4EC2-BCEE-3E39BBAA5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Organizational Background (3 of 3)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E64EF04F-D96B-4E81-8E07-6C8815804002}"/>
              </a:ext>
            </a:extLst>
          </p:cNvPr>
          <p:cNvSpPr/>
          <p:nvPr/>
        </p:nvSpPr>
        <p:spPr>
          <a:xfrm>
            <a:off x="1729409" y="1254512"/>
            <a:ext cx="8786191" cy="4348976"/>
          </a:xfrm>
          <a:prstGeom prst="cloudCallout">
            <a:avLst>
              <a:gd name="adj1" fmla="val -62009"/>
              <a:gd name="adj2" fmla="val 6432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Ideal future state around behavioral health integration….</a:t>
            </a:r>
          </a:p>
        </p:txBody>
      </p:sp>
    </p:spTree>
    <p:extLst>
      <p:ext uri="{BB962C8B-B14F-4D97-AF65-F5344CB8AC3E}">
        <p14:creationId xmlns:p14="http://schemas.microsoft.com/office/powerpoint/2010/main" val="57553358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PBGH">
  <a:themeElements>
    <a:clrScheme name="PBGH_r2 1">
      <a:dk1>
        <a:srgbClr val="0C223E"/>
      </a:dk1>
      <a:lt1>
        <a:srgbClr val="FFFFFF"/>
      </a:lt1>
      <a:dk2>
        <a:srgbClr val="6B6D64"/>
      </a:dk2>
      <a:lt2>
        <a:srgbClr val="C5BCB6"/>
      </a:lt2>
      <a:accent1>
        <a:srgbClr val="00ADEC"/>
      </a:accent1>
      <a:accent2>
        <a:srgbClr val="007EAD"/>
      </a:accent2>
      <a:accent3>
        <a:srgbClr val="73CFF4"/>
      </a:accent3>
      <a:accent4>
        <a:srgbClr val="A4CD66"/>
      </a:accent4>
      <a:accent5>
        <a:srgbClr val="F79F32"/>
      </a:accent5>
      <a:accent6>
        <a:srgbClr val="BD2F29"/>
      </a:accent6>
      <a:hlink>
        <a:srgbClr val="0563C1"/>
      </a:hlink>
      <a:folHlink>
        <a:srgbClr val="954F72"/>
      </a:folHlink>
    </a:clrScheme>
    <a:fontScheme name="PBGH">
      <a:majorFont>
        <a:latin typeface="Source Serif Pro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ource Serif Pro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1"/>
        </a:solidFill>
      </a:spPr>
      <a:bodyPr vert="horz" wrap="square" lIns="731520" tIns="91440" rIns="91440" bIns="45720" rtlCol="0" anchor="ctr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4352624-B72E-E94D-82C6-382C72E382C0}" vid="{935D16D7-4FBA-8241-927E-A702C545CB4C}"/>
    </a:ext>
  </a:extLst>
</a:theme>
</file>

<file path=ppt/theme/theme2.xml><?xml version="1.0" encoding="utf-8"?>
<a:theme xmlns:a="http://schemas.openxmlformats.org/drawingml/2006/main" name="EHP_1">
  <a:themeElements>
    <a:clrScheme name="Test 2">
      <a:dk1>
        <a:srgbClr val="514E49"/>
      </a:dk1>
      <a:lt1>
        <a:srgbClr val="F4F3F5"/>
      </a:lt1>
      <a:dk2>
        <a:srgbClr val="53585F"/>
      </a:dk2>
      <a:lt2>
        <a:srgbClr val="DCDEE0"/>
      </a:lt2>
      <a:accent1>
        <a:srgbClr val="616161"/>
      </a:accent1>
      <a:accent2>
        <a:srgbClr val="BFBFBF"/>
      </a:accent2>
      <a:accent3>
        <a:srgbClr val="DCBD23"/>
      </a:accent3>
      <a:accent4>
        <a:srgbClr val="808080"/>
      </a:accent4>
      <a:accent5>
        <a:srgbClr val="000080"/>
      </a:accent5>
      <a:accent6>
        <a:srgbClr val="0098B3"/>
      </a:accent6>
      <a:hlink>
        <a:srgbClr val="00BAB3"/>
      </a:hlink>
      <a:folHlink>
        <a:srgbClr val="0432FF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HP PPT Template 2019" id="{38EC11E4-7563-C048-BE42-99DE5E037309}" vid="{E5A18640-05B1-934E-A754-617CFC1969D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14387</TotalTime>
  <Words>99</Words>
  <Application>Microsoft Office PowerPoint</Application>
  <PresentationFormat>Widescreen</PresentationFormat>
  <Paragraphs>25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5" baseType="lpstr">
      <vt:lpstr>Arial</vt:lpstr>
      <vt:lpstr>Avenir Book</vt:lpstr>
      <vt:lpstr>Avenir Light</vt:lpstr>
      <vt:lpstr>Calibri</vt:lpstr>
      <vt:lpstr>Source Serif Pro</vt:lpstr>
      <vt:lpstr>Source Serif Pro SemiBold</vt:lpstr>
      <vt:lpstr>Wingdings</vt:lpstr>
      <vt:lpstr>Work Sans</vt:lpstr>
      <vt:lpstr>WORK SANS LIGHT ROMAN</vt:lpstr>
      <vt:lpstr>PBGH</vt:lpstr>
      <vt:lpstr>EHP_1</vt:lpstr>
      <vt:lpstr>Behavioral Health Integration Improvement Collaborative</vt:lpstr>
      <vt:lpstr>Organizational Background (1 of 3)</vt:lpstr>
      <vt:lpstr>Organizational Background (2 of 3)</vt:lpstr>
      <vt:lpstr>Organizational Background (3 of 3)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Our Faculty</dc:title>
  <dc:creator>Natalie Martin</dc:creator>
  <cp:lastModifiedBy>Kristina Mody</cp:lastModifiedBy>
  <cp:revision>1145</cp:revision>
  <dcterms:created xsi:type="dcterms:W3CDTF">2021-04-01T19:03:19Z</dcterms:created>
  <dcterms:modified xsi:type="dcterms:W3CDTF">2021-09-21T19:32:54Z</dcterms:modified>
</cp:coreProperties>
</file>